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s/slide62.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61.xml" ContentType="application/vnd.openxmlformats-officedocument.presentationml.slide+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Layouts/slideLayout15.xml" ContentType="application/vnd.openxmlformats-officedocument.presentationml.slideLayout+xml"/>
  <Override PartName="/ppt/slides/slide53.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slides/slide60.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63.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65"/>
  </p:notesMasterIdLst>
  <p:sldIdLst>
    <p:sldId id="353" r:id="rId2"/>
    <p:sldId id="354" r:id="rId3"/>
    <p:sldId id="258" r:id="rId4"/>
    <p:sldId id="259" r:id="rId5"/>
    <p:sldId id="279" r:id="rId6"/>
    <p:sldId id="280" r:id="rId7"/>
    <p:sldId id="281" r:id="rId8"/>
    <p:sldId id="278" r:id="rId9"/>
    <p:sldId id="282" r:id="rId10"/>
    <p:sldId id="283" r:id="rId11"/>
    <p:sldId id="284" r:id="rId12"/>
    <p:sldId id="265" r:id="rId13"/>
    <p:sldId id="319" r:id="rId14"/>
    <p:sldId id="261" r:id="rId15"/>
    <p:sldId id="262" r:id="rId16"/>
    <p:sldId id="260" r:id="rId17"/>
    <p:sldId id="263" r:id="rId18"/>
    <p:sldId id="320" r:id="rId19"/>
    <p:sldId id="322" r:id="rId20"/>
    <p:sldId id="323" r:id="rId21"/>
    <p:sldId id="324" r:id="rId22"/>
    <p:sldId id="264" r:id="rId23"/>
    <p:sldId id="266" r:id="rId24"/>
    <p:sldId id="267" r:id="rId25"/>
    <p:sldId id="268" r:id="rId26"/>
    <p:sldId id="269" r:id="rId27"/>
    <p:sldId id="270" r:id="rId28"/>
    <p:sldId id="271" r:id="rId29"/>
    <p:sldId id="350" r:id="rId30"/>
    <p:sldId id="351" r:id="rId31"/>
    <p:sldId id="352" r:id="rId32"/>
    <p:sldId id="272" r:id="rId33"/>
    <p:sldId id="273" r:id="rId34"/>
    <p:sldId id="274" r:id="rId35"/>
    <p:sldId id="275" r:id="rId36"/>
    <p:sldId id="276" r:id="rId37"/>
    <p:sldId id="325" r:id="rId38"/>
    <p:sldId id="326" r:id="rId39"/>
    <p:sldId id="327" r:id="rId40"/>
    <p:sldId id="328" r:id="rId41"/>
    <p:sldId id="329" r:id="rId42"/>
    <p:sldId id="330" r:id="rId43"/>
    <p:sldId id="331" r:id="rId44"/>
    <p:sldId id="293" r:id="rId45"/>
    <p:sldId id="349" r:id="rId46"/>
    <p:sldId id="294" r:id="rId47"/>
    <p:sldId id="295" r:id="rId48"/>
    <p:sldId id="296" r:id="rId49"/>
    <p:sldId id="297" r:id="rId50"/>
    <p:sldId id="298" r:id="rId51"/>
    <p:sldId id="299" r:id="rId52"/>
    <p:sldId id="300" r:id="rId53"/>
    <p:sldId id="301" r:id="rId54"/>
    <p:sldId id="302" r:id="rId55"/>
    <p:sldId id="307" r:id="rId56"/>
    <p:sldId id="347" r:id="rId57"/>
    <p:sldId id="348" r:id="rId58"/>
    <p:sldId id="303" r:id="rId59"/>
    <p:sldId id="305" r:id="rId60"/>
    <p:sldId id="332" r:id="rId61"/>
    <p:sldId id="304" r:id="rId62"/>
    <p:sldId id="306" r:id="rId63"/>
    <p:sldId id="27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4564" autoAdjust="0"/>
    <p:restoredTop sz="86450" autoAdjust="0"/>
  </p:normalViewPr>
  <p:slideViewPr>
    <p:cSldViewPr snapToObjects="1" showGuides="1">
      <p:cViewPr>
        <p:scale>
          <a:sx n="150" d="100"/>
          <a:sy n="150" d="100"/>
        </p:scale>
        <p:origin x="-824" y="-88"/>
      </p:cViewPr>
      <p:guideLst>
        <p:guide orient="horz" pos="2160"/>
        <p:guide pos="2880"/>
      </p:guideLst>
    </p:cSldViewPr>
  </p:slideViewPr>
  <p:outlineViewPr>
    <p:cViewPr>
      <p:scale>
        <a:sx n="33" d="100"/>
        <a:sy n="33" d="100"/>
      </p:scale>
      <p:origin x="0" y="13792"/>
    </p:cViewPr>
    <p:sldLst>
      <p:sld r:id="rId1" collapse="1"/>
      <p:sld r:id="rId2" collapse="1"/>
      <p:sld r:id="rId3" collapse="1"/>
    </p:sldLst>
  </p:outlin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slide" Target="slides/slide44.xml"/><Relationship Id="rId3"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4B777-66B3-1848-BF21-8ABD0A8AAE64}" type="datetimeFigureOut">
              <a:rPr lang="en-US" smtClean="0"/>
              <a:pPr/>
              <a:t>9/19/11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376127-B3D1-2C41-BE52-74AA3677F6D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FC68D34-9434-0247-8A33-92DF70CD966E}"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454E5-C97D-5045-BFBA-DC3B86448899}" type="slidenum">
              <a:rPr lang="en-US" smtClean="0"/>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4CF62DC9-1F8D-7D4D-8534-00B7948D2A11}" type="slidenum">
              <a:rPr lang="en-US"/>
              <a:pPr/>
              <a:t>43</a:t>
            </a:fld>
            <a:endParaRPr lang="en-US"/>
          </a:p>
        </p:txBody>
      </p:sp>
      <p:sp>
        <p:nvSpPr>
          <p:cNvPr id="22530" name="Rectangle 2"/>
          <p:cNvSpPr>
            <a:spLocks noGrp="1" noRot="1" noChangeAspect="1" noChangeArrowheads="1" noTextEdit="1"/>
          </p:cNvSpPr>
          <p:nvPr>
            <p:ph type="sldImg"/>
          </p:nvPr>
        </p:nvSpPr>
        <p:spPr>
          <a:ln/>
        </p:spPr>
      </p:sp>
      <p:sp>
        <p:nvSpPr>
          <p:cNvPr id="6297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DE6C7EF2-5A18-C44D-BC3B-A8DA8237338F}" type="slidenum">
              <a:rPr lang="en-US"/>
              <a:pPr/>
              <a:t>4</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miter lim="800000"/>
            <a:headEnd/>
            <a:tailEnd/>
          </a:ln>
        </p:spPr>
        <p:txBody>
          <a:bodyPr/>
          <a:lstStyle/>
          <a:p>
            <a:fld id="{D43930D0-8D70-A347-82DB-E7D685A703AC}" type="slidenum">
              <a:rPr lang="en-US"/>
              <a:pPr/>
              <a:t>6</a:t>
            </a:fld>
            <a:endParaRPr lang="en-US"/>
          </a:p>
        </p:txBody>
      </p:sp>
      <p:sp>
        <p:nvSpPr>
          <p:cNvPr id="9218"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miter lim="800000"/>
            <a:headEnd/>
            <a:tailEnd/>
          </a:ln>
        </p:spPr>
        <p:txBody>
          <a:bodyPr/>
          <a:lstStyle/>
          <a:p>
            <a:fld id="{8235C95D-9D5C-4A4D-AF7C-DB07808780FF}" type="slidenum">
              <a:rPr lang="en-US"/>
              <a:pPr/>
              <a:t>8</a:t>
            </a:fld>
            <a:endParaRPr lang="en-US"/>
          </a:p>
        </p:txBody>
      </p:sp>
      <p:sp>
        <p:nvSpPr>
          <p:cNvPr id="6146"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21DE0F-8BA8-6042-9ACF-B6249EFDD7B7}"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21DE0F-8BA8-6042-9ACF-B6249EFDD7B7}" type="slidenum">
              <a:rPr lang="en-US" smtClean="0"/>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mn-lt"/>
                <a:ea typeface="+mn-ea"/>
                <a:cs typeface="+mn-cs"/>
              </a:rPr>
              <a:t>Debrief with COBES students and discussion re PRESENTATIONPAPER – African Health Sciences</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JR meets with AHS editor – SLIDES OF TUMWINE and TEAM – they agree to train students in writing paper for medical journal</a:t>
            </a:r>
            <a:endParaRPr lang="en-US" dirty="0"/>
          </a:p>
        </p:txBody>
      </p:sp>
      <p:sp>
        <p:nvSpPr>
          <p:cNvPr id="4" name="Slide Number Placeholder 3"/>
          <p:cNvSpPr>
            <a:spLocks noGrp="1"/>
          </p:cNvSpPr>
          <p:nvPr>
            <p:ph type="sldNum" sz="quarter" idx="10"/>
          </p:nvPr>
        </p:nvSpPr>
        <p:spPr/>
        <p:txBody>
          <a:bodyPr/>
          <a:lstStyle/>
          <a:p>
            <a:fld id="{C24454E5-C97D-5045-BFBA-DC3B86448899}"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454E5-C97D-5045-BFBA-DC3B86448899}"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4454E5-C97D-5045-BFBA-DC3B86448899}"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4"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ADF52245-A0E2-AF41-8C13-AC5DDBA6F734}" type="slidenum">
              <a:rPr lang="en-US"/>
              <a:pPr>
                <a:defRPr/>
              </a:pPr>
              <a:t>‹#›</a:t>
            </a:fld>
            <a:r>
              <a:rPr lang="en-US" dirty="0"/>
              <a:t>-  </a:t>
            </a:r>
            <a:fld id="{C1E821B0-C548-C647-A1D4-FEE873CF6E79}" type="datetime1">
              <a:rPr lang="en-US"/>
              <a:pPr>
                <a:defRPr/>
              </a:pPr>
              <a:t>9/19/11</a:t>
            </a:fld>
            <a:endParaRPr lang="en-US" dirty="0"/>
          </a:p>
        </p:txBody>
      </p:sp>
      <p:sp>
        <p:nvSpPr>
          <p:cNvPr id="5" name="Rectangle 4"/>
          <p:cNvSpPr/>
          <p:nvPr/>
        </p:nvSpPr>
        <p:spPr>
          <a:xfrm>
            <a:off x="0" y="1447800"/>
            <a:ext cx="9144000" cy="119063"/>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Title 1"/>
          <p:cNvSpPr>
            <a:spLocks noGrp="1"/>
          </p:cNvSpPr>
          <p:nvPr>
            <p:ph type="title"/>
          </p:nvPr>
        </p:nvSpPr>
        <p:spPr>
          <a:xfrm>
            <a:off x="320040" y="0"/>
            <a:ext cx="8519160" cy="1323041"/>
          </a:xfrm>
        </p:spPr>
        <p:txBody>
          <a:bodyPr/>
          <a:lstStyle>
            <a:lvl1pPr algn="ctr">
              <a:defRPr b="1" i="0">
                <a:solidFill>
                  <a:schemeClr val="accent1">
                    <a:lumMod val="75000"/>
                  </a:schemeClr>
                </a:solidFill>
                <a:effectLst>
                  <a:glow rad="101600">
                    <a:schemeClr val="accent2">
                      <a:lumMod val="20000"/>
                      <a:lumOff val="80000"/>
                      <a:alpha val="75000"/>
                    </a:schemeClr>
                  </a:glow>
                  <a:outerShdw blurRad="50800" dist="38100" dir="2700000" algn="tl" rotWithShape="0">
                    <a:prstClr val="black">
                      <a:alpha val="40000"/>
                    </a:prstClr>
                  </a:outerShdw>
                </a:effectLst>
                <a:latin typeface="American Typewriter"/>
                <a:cs typeface="American Typewriter"/>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1pPr>
              <a:buClr>
                <a:schemeClr val="accent1">
                  <a:lumMod val="75000"/>
                </a:schemeClr>
              </a:buClr>
              <a:defRPr>
                <a:solidFill>
                  <a:srgbClr val="000000"/>
                </a:solidFill>
                <a:latin typeface="Arial Rounded MT Bold"/>
                <a:cs typeface="Arial Rounded MT Bold"/>
              </a:defRPr>
            </a:lvl1pPr>
            <a:lvl2pPr>
              <a:buClr>
                <a:schemeClr val="accent1">
                  <a:lumMod val="75000"/>
                </a:schemeClr>
              </a:buClr>
              <a:defRPr>
                <a:solidFill>
                  <a:srgbClr val="000000"/>
                </a:solidFill>
                <a:latin typeface="Arial Rounded MT Bold"/>
                <a:cs typeface="Arial Rounded MT Bold"/>
              </a:defRPr>
            </a:lvl2pPr>
            <a:lvl3pPr>
              <a:buClr>
                <a:schemeClr val="accent1">
                  <a:lumMod val="75000"/>
                </a:schemeClr>
              </a:buClr>
              <a:defRPr>
                <a:solidFill>
                  <a:srgbClr val="000000"/>
                </a:solidFill>
                <a:latin typeface="Arial Rounded MT Bold"/>
                <a:cs typeface="Arial Rounded MT Bold"/>
              </a:defRPr>
            </a:lvl3pPr>
            <a:lvl4pPr>
              <a:buClr>
                <a:schemeClr val="accent1">
                  <a:lumMod val="75000"/>
                </a:schemeClr>
              </a:buClr>
              <a:defRPr>
                <a:solidFill>
                  <a:srgbClr val="000000"/>
                </a:solidFill>
                <a:latin typeface="Arial Rounded MT Bold"/>
                <a:cs typeface="Arial Rounded MT Bold"/>
              </a:defRPr>
            </a:lvl4pPr>
            <a:lvl5pPr>
              <a:buClr>
                <a:schemeClr val="accent1">
                  <a:lumMod val="75000"/>
                </a:schemeClr>
              </a:buClr>
              <a:defRPr>
                <a:solidFill>
                  <a:srgbClr val="000000"/>
                </a:solidFill>
                <a:latin typeface="Arial Rounded MT Bold"/>
                <a:cs typeface="Arial Rounded MT Bol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transition spd="med" advTm="10000">
    <p:dissolv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useBgFill="1">
        <p:nvSpPr>
          <p:cNvPr id="2" name="Rectangle 1"/>
          <p:cNvSpPr/>
          <p:nvPr/>
        </p:nvSpPr>
        <p:spPr>
          <a:xfrm>
            <a:off x="355600" y="566738"/>
            <a:ext cx="8396288" cy="2597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3" name="Rectangle 2"/>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4" name="Rectangle 3"/>
          <p:cNvSpPr/>
          <p:nvPr/>
        </p:nvSpPr>
        <p:spPr>
          <a:xfrm>
            <a:off x="457200" y="457200"/>
            <a:ext cx="8229600" cy="119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2D3DF947-6C35-F144-AA1B-BEBA7F045231}" type="slidenum">
              <a:rPr lang="en-US"/>
              <a:pPr>
                <a:defRPr/>
              </a:pPr>
              <a:t>‹#›</a:t>
            </a:fld>
            <a:r>
              <a:rPr lang="en-US" dirty="0"/>
              <a:t>-  </a:t>
            </a:r>
            <a:fld id="{C1E821B0-C548-C647-A1D4-FEE873CF6E79}" type="datetime1">
              <a:rPr lang="en-US"/>
              <a:pPr>
                <a:defRPr/>
              </a:pPr>
              <a:t>9/19/11</a:t>
            </a:fld>
            <a:endParaRPr lang="en-US" dirty="0"/>
          </a:p>
        </p:txBody>
      </p:sp>
    </p:spTree>
  </p:cSld>
  <p:clrMapOvr>
    <a:masterClrMapping/>
  </p:clrMapOvr>
  <p:transition spd="med" advTm="10000">
    <p:dissolv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useBgFill="1">
        <p:nvSpPr>
          <p:cNvPr id="5" name="Rectangle 4"/>
          <p:cNvSpPr/>
          <p:nvPr/>
        </p:nvSpPr>
        <p:spPr>
          <a:xfrm>
            <a:off x="333375" y="566738"/>
            <a:ext cx="8455025" cy="213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6" name="Rectangle 5"/>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7" name="Rectangle 6"/>
          <p:cNvSpPr/>
          <p:nvPr/>
        </p:nvSpPr>
        <p:spPr>
          <a:xfrm>
            <a:off x="457200" y="457200"/>
            <a:ext cx="8229600" cy="11906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Title 1"/>
          <p:cNvSpPr>
            <a:spLocks noGrp="1"/>
          </p:cNvSpPr>
          <p:nvPr>
            <p:ph type="title"/>
          </p:nvPr>
        </p:nvSpPr>
        <p:spPr>
          <a:xfrm>
            <a:off x="658368" y="1644868"/>
            <a:ext cx="3657600" cy="1098332"/>
          </a:xfrm>
        </p:spPr>
        <p:txBody>
          <a:bodyPr/>
          <a:lstStyle>
            <a:lvl1pPr algn="l">
              <a:defRPr sz="3600" b="0">
                <a:solidFill>
                  <a:schemeClr val="accent1"/>
                </a:solidFill>
                <a:effectLst/>
              </a:defRPr>
            </a:lvl1pPr>
          </a:lstStyle>
          <a:p>
            <a:r>
              <a:rPr lang="en-US" smtClean="0"/>
              <a:t>Click to edit Master title style</a:t>
            </a:r>
            <a:endParaRPr/>
          </a:p>
        </p:txBody>
      </p:sp>
      <p:sp>
        <p:nvSpPr>
          <p:cNvPr id="3" name="Content Placeholder 2"/>
          <p:cNvSpPr>
            <a:spLocks noGrp="1"/>
          </p:cNvSpPr>
          <p:nvPr>
            <p:ph idx="1"/>
          </p:nvPr>
        </p:nvSpPr>
        <p:spPr>
          <a:xfrm>
            <a:off x="4828032" y="654268"/>
            <a:ext cx="3657600" cy="5486400"/>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368" y="2774731"/>
            <a:ext cx="3657600" cy="31688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9" name="Footer Placeholder 5"/>
          <p:cNvSpPr>
            <a:spLocks noGrp="1"/>
          </p:cNvSpPr>
          <p:nvPr>
            <p:ph type="ftr" sz="quarter" idx="11"/>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0" name="Slide Number Placeholder 6"/>
          <p:cNvSpPr>
            <a:spLocks noGrp="1"/>
          </p:cNvSpPr>
          <p:nvPr>
            <p:ph type="sldNum" sz="quarter" idx="12"/>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useBgFill="1">
        <p:nvSpPr>
          <p:cNvPr id="5" name="Rectangle 4"/>
          <p:cNvSpPr/>
          <p:nvPr/>
        </p:nvSpPr>
        <p:spPr>
          <a:xfrm>
            <a:off x="355600" y="347663"/>
            <a:ext cx="8432800" cy="2352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6" name="Rectangle 5"/>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7" name="Rectangle 6"/>
          <p:cNvSpPr/>
          <p:nvPr/>
        </p:nvSpPr>
        <p:spPr>
          <a:xfrm rot="5400000">
            <a:off x="5598319" y="3310731"/>
            <a:ext cx="5943600" cy="23653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Title 1"/>
          <p:cNvSpPr>
            <a:spLocks noGrp="1"/>
          </p:cNvSpPr>
          <p:nvPr>
            <p:ph type="title"/>
          </p:nvPr>
        </p:nvSpPr>
        <p:spPr>
          <a:xfrm>
            <a:off x="658368" y="1644868"/>
            <a:ext cx="3657600" cy="1098332"/>
          </a:xfrm>
        </p:spPr>
        <p:txBody>
          <a:bodyPr/>
          <a:lstStyle>
            <a:lvl1pPr algn="l">
              <a:defRPr sz="3600" b="0">
                <a:solidFill>
                  <a:schemeClr val="accent1"/>
                </a:solidFill>
                <a:effectLst/>
              </a:defRPr>
            </a:lvl1pPr>
          </a:lstStyle>
          <a:p>
            <a:r>
              <a:rPr lang="en-US" smtClean="0"/>
              <a:t>Click to edit Master title style</a:t>
            </a:r>
            <a:endParaRPr/>
          </a:p>
        </p:txBody>
      </p:sp>
      <p:sp>
        <p:nvSpPr>
          <p:cNvPr id="4" name="Text Placeholder 3"/>
          <p:cNvSpPr>
            <a:spLocks noGrp="1"/>
          </p:cNvSpPr>
          <p:nvPr>
            <p:ph type="body" sz="half" idx="2"/>
          </p:nvPr>
        </p:nvSpPr>
        <p:spPr>
          <a:xfrm>
            <a:off x="658368" y="2774731"/>
            <a:ext cx="3657600" cy="3168869"/>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Picture Placeholder 10"/>
          <p:cNvSpPr>
            <a:spLocks noGrp="1"/>
          </p:cNvSpPr>
          <p:nvPr>
            <p:ph type="pic" sz="quarter" idx="13"/>
          </p:nvPr>
        </p:nvSpPr>
        <p:spPr>
          <a:xfrm>
            <a:off x="4828032" y="457200"/>
            <a:ext cx="3621024" cy="5943600"/>
          </a:xfrm>
        </p:spPr>
        <p:txBody>
          <a:bodyPr rtlCol="0"/>
          <a:lstStyle>
            <a:lvl1pPr>
              <a:buNone/>
              <a:defRPr/>
            </a:lvl1pPr>
          </a:lstStyle>
          <a:p>
            <a:pPr lvl="0"/>
            <a:r>
              <a:rPr lang="en-US" noProof="0" smtClean="0"/>
              <a:t>Click icon to add picture</a:t>
            </a:r>
            <a:endParaRPr noProof="0"/>
          </a:p>
        </p:txBody>
      </p:sp>
      <p:sp>
        <p:nvSpPr>
          <p:cNvPr id="8" name="Date Placeholder 4"/>
          <p:cNvSpPr>
            <a:spLocks noGrp="1"/>
          </p:cNvSpPr>
          <p:nvPr>
            <p:ph type="dt" sz="half" idx="14"/>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9" name="Footer Placeholder 5"/>
          <p:cNvSpPr>
            <a:spLocks noGrp="1"/>
          </p:cNvSpPr>
          <p:nvPr>
            <p:ph type="ftr" sz="quarter" idx="15"/>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0" name="Slide Number Placeholder 6"/>
          <p:cNvSpPr>
            <a:spLocks noGrp="1"/>
          </p:cNvSpPr>
          <p:nvPr>
            <p:ph type="sldNum" sz="quarter" idx="16"/>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4"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CE0C316D-1418-4843-B42C-1426A51D984E}" type="slidenum">
              <a:rPr lang="en-US"/>
              <a:pPr>
                <a:defRPr/>
              </a:pPr>
              <a:t>‹#›</a:t>
            </a:fld>
            <a:r>
              <a:rPr lang="en-US" dirty="0"/>
              <a:t>-  </a:t>
            </a:r>
            <a:fld id="{C1E821B0-C548-C647-A1D4-FEE873CF6E79}" type="datetime1">
              <a:rPr lang="en-US"/>
              <a:pPr>
                <a:defRPr/>
              </a:pPr>
              <a:t>9/19/11</a:t>
            </a:fld>
            <a:endParaRPr lang="en-US" dirty="0"/>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609600" y="2286000"/>
            <a:ext cx="7874000" cy="3840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spd="med" advTm="10000">
    <p:dissolv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useBgFill="1">
        <p:nvSpPr>
          <p:cNvPr id="4" name="Rectangle 3"/>
          <p:cNvSpPr/>
          <p:nvPr/>
        </p:nvSpPr>
        <p:spPr>
          <a:xfrm>
            <a:off x="347663" y="363538"/>
            <a:ext cx="8440737" cy="233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5" name="Picture 8" descr="VerticalRight.jpg"/>
          <p:cNvPicPr>
            <a:picLocks noChangeAspect="1"/>
          </p:cNvPicPr>
          <p:nvPr/>
        </p:nvPicPr>
        <p:blipFill>
          <a:blip r:embed="rId2"/>
          <a:srcRect/>
          <a:stretch>
            <a:fillRect/>
          </a:stretch>
        </p:blipFill>
        <p:spPr bwMode="auto">
          <a:xfrm>
            <a:off x="7112000" y="457200"/>
            <a:ext cx="1546225" cy="5943600"/>
          </a:xfrm>
          <a:prstGeom prst="rect">
            <a:avLst/>
          </a:prstGeom>
          <a:noFill/>
          <a:ln w="9525">
            <a:noFill/>
            <a:miter lim="800000"/>
            <a:headEnd/>
            <a:tailEnd/>
          </a:ln>
        </p:spPr>
      </p:pic>
      <p:sp>
        <p:nvSpPr>
          <p:cNvPr id="6" name="Rectangle 5"/>
          <p:cNvSpPr/>
          <p:nvPr/>
        </p:nvSpPr>
        <p:spPr>
          <a:xfrm rot="5400000">
            <a:off x="4074319" y="3369469"/>
            <a:ext cx="5943600" cy="11906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7" name="Rectangle 6"/>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Vertical Title 1"/>
          <p:cNvSpPr>
            <a:spLocks noGrp="1"/>
          </p:cNvSpPr>
          <p:nvPr>
            <p:ph type="title" orient="vert"/>
          </p:nvPr>
        </p:nvSpPr>
        <p:spPr>
          <a:xfrm>
            <a:off x="7119582" y="693738"/>
            <a:ext cx="1491018" cy="5432425"/>
          </a:xfrm>
        </p:spPr>
        <p:txBody>
          <a:bodyPr vert="eaVert" tIns="45720" bIns="45720"/>
          <a:lstStyle>
            <a:lvl1pPr algn="l">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457200" y="693738"/>
            <a:ext cx="6019800" cy="5432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3"/>
          <p:cNvSpPr>
            <a:spLocks noGrp="1"/>
          </p:cNvSpPr>
          <p:nvPr>
            <p:ph type="dt" sz="half" idx="10"/>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9" name="Footer Placeholder 4"/>
          <p:cNvSpPr>
            <a:spLocks noGrp="1"/>
          </p:cNvSpPr>
          <p:nvPr>
            <p:ph type="ftr" sz="quarter" idx="11"/>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Title, Text, and Content">
    <p:spTree>
      <p:nvGrpSpPr>
        <p:cNvPr id="1" name=""/>
        <p:cNvGrpSpPr/>
        <p:nvPr/>
      </p:nvGrpSpPr>
      <p:grpSpPr>
        <a:xfrm>
          <a:off x="0" y="0"/>
          <a:ext cx="0" cy="0"/>
          <a:chOff x="0" y="0"/>
          <a:chExt cx="0" cy="0"/>
        </a:xfrm>
      </p:grpSpPr>
      <p:sp>
        <p:nvSpPr>
          <p:cNvPr id="3"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961DBCE5-F1A7-624B-94EA-04C2490AE53A}" type="slidenum">
              <a:rPr lang="en-US"/>
              <a:pPr>
                <a:defRPr/>
              </a:pPr>
              <a:t>‹#›</a:t>
            </a:fld>
            <a:r>
              <a:rPr lang="en-US" dirty="0"/>
              <a:t>-  </a:t>
            </a:r>
            <a:fld id="{C1E821B0-C548-C647-A1D4-FEE873CF6E79}" type="datetime1">
              <a:rPr lang="en-US"/>
              <a:pPr>
                <a:defRPr/>
              </a:pPr>
              <a:t>9/19/11</a:t>
            </a:fld>
            <a:endParaRPr lang="en-US" dirty="0"/>
          </a:p>
        </p:txBody>
      </p:sp>
      <p:sp>
        <p:nvSpPr>
          <p:cNvPr id="2" name="Title 1"/>
          <p:cNvSpPr>
            <a:spLocks noGrp="1"/>
          </p:cNvSpPr>
          <p:nvPr>
            <p:ph type="title"/>
          </p:nvPr>
        </p:nvSpPr>
        <p:spPr>
          <a:xfrm>
            <a:off x="317500" y="365125"/>
            <a:ext cx="8637588" cy="519113"/>
          </a:xfr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0675" y="315754"/>
            <a:ext cx="8526886" cy="603442"/>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fld id="{1220E4A6-9B3E-174E-898D-F0FE9ABB5B9B}" type="slidenum">
              <a:rPr lang="en-US" smtClean="0"/>
              <a:pPr/>
              <a:t>‹#›</a:t>
            </a:fld>
            <a:endParaRPr lang="en-US"/>
          </a:p>
        </p:txBody>
      </p:sp>
      <p:sp>
        <p:nvSpPr>
          <p:cNvPr id="4" name="Rectangle 3"/>
          <p:cNvSpPr/>
          <p:nvPr userDrawn="1"/>
        </p:nvSpPr>
        <p:spPr>
          <a:xfrm>
            <a:off x="0" y="919195"/>
            <a:ext cx="9144000" cy="119063"/>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Tree>
  </p:cSld>
  <p:clrMapOvr>
    <a:masterClrMapping/>
  </p:clrMapOvr>
  <p:transition spd="med" advTm="10000">
    <p:dissolv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Header">
    <p:spTree>
      <p:nvGrpSpPr>
        <p:cNvPr id="1" name=""/>
        <p:cNvGrpSpPr/>
        <p:nvPr/>
      </p:nvGrpSpPr>
      <p:grpSpPr>
        <a:xfrm>
          <a:off x="0" y="0"/>
          <a:ext cx="0" cy="0"/>
          <a:chOff x="0" y="0"/>
          <a:chExt cx="0" cy="0"/>
        </a:xfrm>
      </p:grpSpPr>
      <p:sp>
        <p:nvSpPr>
          <p:cNvPr id="4" name="Rectangle 3"/>
          <p:cNvSpPr/>
          <p:nvPr/>
        </p:nvSpPr>
        <p:spPr>
          <a:xfrm rot="5400000">
            <a:off x="-2744787" y="3370262"/>
            <a:ext cx="6858000" cy="11747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Rectangle 4"/>
          <p:cNvSpPr/>
          <p:nvPr/>
        </p:nvSpPr>
        <p:spPr>
          <a:xfrm>
            <a:off x="15875" y="0"/>
            <a:ext cx="609600" cy="6858000"/>
          </a:xfrm>
          <a:prstGeom prst="rect">
            <a:avLst/>
          </a:prstGeom>
          <a:blipFill rotWithShape="1">
            <a:blip r:embed="rId2">
              <a:lum bright="10000" contrast="-10000"/>
            </a:blip>
            <a:tile tx="0" ty="0" sx="100000" sy="100000" flip="none" algn="tl"/>
          </a:blip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6" name="Picture 11" descr="NLM LOGOKente2"/>
          <p:cNvPicPr>
            <a:picLocks noChangeAspect="1" noChangeArrowheads="1"/>
          </p:cNvPicPr>
          <p:nvPr/>
        </p:nvPicPr>
        <p:blipFill>
          <a:blip r:embed="rId3"/>
          <a:srcRect/>
          <a:stretch>
            <a:fillRect/>
          </a:stretch>
        </p:blipFill>
        <p:spPr bwMode="auto">
          <a:xfrm>
            <a:off x="8458200" y="6159500"/>
            <a:ext cx="685800" cy="698500"/>
          </a:xfrm>
          <a:prstGeom prst="rect">
            <a:avLst/>
          </a:prstGeom>
          <a:noFill/>
          <a:ln w="9525">
            <a:solidFill>
              <a:schemeClr val="tx1"/>
            </a:solidFill>
            <a:miter lim="800000"/>
            <a:headEnd/>
            <a:tailEnd/>
          </a:ln>
        </p:spPr>
      </p:pic>
      <p:sp>
        <p:nvSpPr>
          <p:cNvPr id="7" name="Slide Number Placeholder 5"/>
          <p:cNvSpPr txBox="1">
            <a:spLocks/>
          </p:cNvSpPr>
          <p:nvPr/>
        </p:nvSpPr>
        <p:spPr>
          <a:xfrm>
            <a:off x="742950" y="6492875"/>
            <a:ext cx="1966913" cy="342900"/>
          </a:xfrm>
          <a:prstGeom prst="rect">
            <a:avLst/>
          </a:prstGeom>
        </p:spPr>
        <p:txBody>
          <a:bodyPr tIns="91440" bIns="91440" anchor="ctr">
            <a:prstTxWarp prst="textNoShape">
              <a:avLst/>
            </a:prstTxWarp>
          </a:bodyPr>
          <a:lstStyle/>
          <a:p>
            <a:pPr>
              <a:defRPr/>
            </a:pPr>
            <a:r>
              <a:rPr lang="en-US">
                <a:solidFill>
                  <a:srgbClr val="730000"/>
                </a:solidFill>
                <a:latin typeface="Calibri" charset="0"/>
              </a:rPr>
              <a:t>-</a:t>
            </a:r>
            <a:fld id="{9DACDE79-7D0B-8648-BC2E-80ACEC989C89}" type="slidenum">
              <a:rPr lang="en-US">
                <a:solidFill>
                  <a:srgbClr val="730000"/>
                </a:solidFill>
                <a:latin typeface="Calibri" charset="0"/>
              </a:rPr>
              <a:pPr>
                <a:defRPr/>
              </a:pPr>
              <a:t>‹#›</a:t>
            </a:fld>
            <a:r>
              <a:rPr lang="en-US">
                <a:solidFill>
                  <a:srgbClr val="730000"/>
                </a:solidFill>
                <a:latin typeface="Calibri" charset="0"/>
              </a:rPr>
              <a:t>-  </a:t>
            </a:r>
            <a:fld id="{2532C39F-F5BF-A648-904A-A1606AE7B8A1}" type="datetime1">
              <a:rPr lang="en-US">
                <a:solidFill>
                  <a:srgbClr val="730000"/>
                </a:solidFill>
                <a:latin typeface="Calibri" charset="0"/>
              </a:rPr>
              <a:pPr>
                <a:defRPr/>
              </a:pPr>
              <a:t>9/19/11</a:t>
            </a:fld>
            <a:endParaRPr lang="en-US">
              <a:solidFill>
                <a:srgbClr val="730000"/>
              </a:solidFill>
              <a:latin typeface="Calibri" charset="0"/>
            </a:endParaRPr>
          </a:p>
        </p:txBody>
      </p:sp>
      <p:sp>
        <p:nvSpPr>
          <p:cNvPr id="8" name="Rectangle 7"/>
          <p:cNvSpPr/>
          <p:nvPr/>
        </p:nvSpPr>
        <p:spPr>
          <a:xfrm>
            <a:off x="0" y="1447800"/>
            <a:ext cx="9144000" cy="119063"/>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18" name="Content Placeholder 17"/>
          <p:cNvSpPr>
            <a:spLocks noGrp="1"/>
          </p:cNvSpPr>
          <p:nvPr>
            <p:ph sz="quarter" idx="13"/>
          </p:nvPr>
        </p:nvSpPr>
        <p:spPr>
          <a:xfrm>
            <a:off x="1066800" y="1143000"/>
            <a:ext cx="8077200" cy="5349875"/>
          </a:xfrm>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Title 18"/>
          <p:cNvSpPr>
            <a:spLocks noGrp="1"/>
          </p:cNvSpPr>
          <p:nvPr>
            <p:ph type="title"/>
          </p:nvPr>
        </p:nvSpPr>
        <p:spPr>
          <a:xfrm>
            <a:off x="658813" y="1"/>
            <a:ext cx="7824788" cy="1143000"/>
          </a:xfrm>
        </p:spPr>
        <p:txBody>
          <a:bodyPr/>
          <a:lstStyle>
            <a:lvl1pPr algn="l">
              <a:defRPr sz="3600" b="1">
                <a:solidFill>
                  <a:srgbClr val="730000"/>
                </a:solidFill>
                <a:latin typeface="American Typewriter"/>
                <a:cs typeface="American Typewriter"/>
              </a:defRPr>
            </a:lvl1pPr>
          </a:lstStyle>
          <a:p>
            <a:r>
              <a:rPr lang="en-US" smtClean="0"/>
              <a:t>Click to edit Master title style</a:t>
            </a:r>
            <a:endParaRPr lang="en-US" dirty="0"/>
          </a:p>
        </p:txBody>
      </p:sp>
      <p:sp>
        <p:nvSpPr>
          <p:cNvPr id="9" name="Slide Number Placeholder 5"/>
          <p:cNvSpPr>
            <a:spLocks noGrp="1"/>
          </p:cNvSpPr>
          <p:nvPr>
            <p:ph type="sldNum" sz="quarter" idx="14"/>
          </p:nvPr>
        </p:nvSpPr>
        <p:spPr>
          <a:xfrm>
            <a:off x="4306888" y="6492875"/>
            <a:ext cx="533400" cy="365125"/>
          </a:xfrm>
        </p:spPr>
        <p:txBody>
          <a:bodyPr tIns="45720" bIns="45720"/>
          <a:lstStyle>
            <a:lvl1pPr algn="ctr">
              <a:defRPr sz="1100" b="1">
                <a:solidFill>
                  <a:srgbClr val="A6A6A6"/>
                </a:solidFill>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Rectangle 3"/>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847606A6-FC87-0D40-B187-F58E65BA5DF3}" type="slidenum">
              <a:rPr lang="en-US"/>
              <a:pPr>
                <a:defRPr/>
              </a:pPr>
              <a:t>‹#›</a:t>
            </a:fld>
            <a:r>
              <a:rPr lang="en-US" dirty="0"/>
              <a:t>-  </a:t>
            </a:r>
            <a:fld id="{C1E821B0-C548-C647-A1D4-FEE873CF6E79}" type="datetime1">
              <a:rPr lang="en-US"/>
              <a:pPr>
                <a:defRPr/>
              </a:pPr>
              <a:t>9/19/11</a:t>
            </a:fld>
            <a:endParaRPr lang="en-US" dirty="0"/>
          </a:p>
        </p:txBody>
      </p:sp>
      <p:sp>
        <p:nvSpPr>
          <p:cNvPr id="6" name="Rectangle 5"/>
          <p:cNvSpPr/>
          <p:nvPr/>
        </p:nvSpPr>
        <p:spPr>
          <a:xfrm>
            <a:off x="0" y="1447800"/>
            <a:ext cx="9144000" cy="119063"/>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Title 1"/>
          <p:cNvSpPr>
            <a:spLocks noGrp="1"/>
          </p:cNvSpPr>
          <p:nvPr>
            <p:ph type="ctrTitle"/>
          </p:nvPr>
        </p:nvSpPr>
        <p:spPr>
          <a:xfrm>
            <a:off x="320676" y="320675"/>
            <a:ext cx="8502650" cy="1050925"/>
          </a:xfrm>
        </p:spPr>
        <p:txBody>
          <a:bodyPr/>
          <a:lstStyle>
            <a:lvl1pPr algn="ctr" rtl="0" eaLnBrk="0" fontAlgn="base" hangingPunct="0">
              <a:lnSpc>
                <a:spcPts val="5400"/>
              </a:lnSpc>
              <a:spcBef>
                <a:spcPct val="0"/>
              </a:spcBef>
              <a:spcAft>
                <a:spcPct val="0"/>
              </a:spcAft>
              <a:defRPr lang="en-US" sz="5200" b="1" i="0" kern="1200" dirty="0">
                <a:solidFill>
                  <a:schemeClr val="accent1">
                    <a:lumMod val="75000"/>
                  </a:schemeClr>
                </a:solidFill>
                <a:effectLst>
                  <a:glow rad="101600">
                    <a:schemeClr val="accent2">
                      <a:lumMod val="20000"/>
                      <a:lumOff val="80000"/>
                      <a:alpha val="75000"/>
                    </a:schemeClr>
                  </a:glow>
                  <a:outerShdw blurRad="50800" dist="38100" dir="2700000" algn="tl" rotWithShape="0">
                    <a:prstClr val="black">
                      <a:alpha val="40000"/>
                    </a:prstClr>
                  </a:outerShdw>
                </a:effectLst>
                <a:latin typeface="American Typewriter"/>
                <a:ea typeface="ＭＳ Ｐゴシック" charset="-128"/>
                <a:cs typeface="American Typewriter"/>
              </a:defRPr>
            </a:lvl1pPr>
          </a:lstStyle>
          <a:p>
            <a:r>
              <a:rPr lang="en-US" smtClean="0"/>
              <a:t>Click to edit Master title style</a:t>
            </a:r>
            <a:endParaRPr dirty="0"/>
          </a:p>
        </p:txBody>
      </p:sp>
      <p:sp>
        <p:nvSpPr>
          <p:cNvPr id="3" name="Subtitle 2"/>
          <p:cNvSpPr>
            <a:spLocks noGrp="1"/>
          </p:cNvSpPr>
          <p:nvPr>
            <p:ph type="subTitle" idx="1"/>
          </p:nvPr>
        </p:nvSpPr>
        <p:spPr>
          <a:xfrm>
            <a:off x="685707" y="2209799"/>
            <a:ext cx="7799387" cy="466165"/>
          </a:xfrm>
        </p:spPr>
        <p:txBody>
          <a:bodyPr/>
          <a:lstStyle>
            <a:lvl1pPr marL="0" indent="0" algn="r">
              <a:lnSpc>
                <a:spcPct val="100000"/>
              </a:lnSpc>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7" name="Slide Number Placeholder 5"/>
          <p:cNvSpPr>
            <a:spLocks noGrp="1"/>
          </p:cNvSpPr>
          <p:nvPr>
            <p:ph type="sldNum" sz="quarter" idx="10"/>
          </p:nvPr>
        </p:nvSpPr>
        <p:spPr>
          <a:xfrm>
            <a:off x="4305300" y="6492875"/>
            <a:ext cx="533400" cy="365125"/>
          </a:xfrm>
        </p:spPr>
        <p:txBody>
          <a:bodyPr tIns="45720" bIns="45720"/>
          <a:lstStyle>
            <a:lvl1pPr algn="ctr">
              <a:defRPr sz="1100" b="1">
                <a:solidFill>
                  <a:srgbClr val="A6A6A6"/>
                </a:solidFill>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F78A02E4-205C-DA4F-855B-4D06855E85D8}" type="slidenum">
              <a:rPr lang="en-US"/>
              <a:pPr>
                <a:defRPr/>
              </a:pPr>
              <a:t>‹#›</a:t>
            </a:fld>
            <a:r>
              <a:rPr lang="en-US" dirty="0"/>
              <a:t>-  </a:t>
            </a:r>
            <a:fld id="{C1E821B0-C548-C647-A1D4-FEE873CF6E79}" type="datetime1">
              <a:rPr lang="en-US"/>
              <a:pPr>
                <a:defRPr/>
              </a:pPr>
              <a:t>9/19/11</a:t>
            </a:fld>
            <a:endParaRPr lang="en-US" dirty="0"/>
          </a:p>
        </p:txBody>
      </p:sp>
      <p:sp>
        <p:nvSpPr>
          <p:cNvPr id="6" name="Rectangle 5"/>
          <p:cNvSpPr/>
          <p:nvPr/>
        </p:nvSpPr>
        <p:spPr>
          <a:xfrm>
            <a:off x="0" y="1447800"/>
            <a:ext cx="9144000" cy="119063"/>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 name="Title 1"/>
          <p:cNvSpPr>
            <a:spLocks noGrp="1"/>
          </p:cNvSpPr>
          <p:nvPr>
            <p:ph type="title"/>
          </p:nvPr>
        </p:nvSpPr>
        <p:spPr/>
        <p:txBody>
          <a:bodyPr/>
          <a:lstStyle>
            <a:lvl1pPr>
              <a:defRPr>
                <a:solidFill>
                  <a:srgbClr val="FF0000"/>
                </a:solidFill>
              </a:defRPr>
            </a:lvl1pPr>
          </a:lstStyle>
          <a:p>
            <a:r>
              <a:rPr lang="en-US" smtClean="0"/>
              <a:t>Click to edit Master title style</a:t>
            </a:r>
            <a:endParaRPr dirty="0"/>
          </a:p>
        </p:txBody>
      </p:sp>
      <p:sp>
        <p:nvSpPr>
          <p:cNvPr id="3" name="Content Placeholder 2"/>
          <p:cNvSpPr>
            <a:spLocks noGrp="1"/>
          </p:cNvSpPr>
          <p:nvPr>
            <p:ph sz="half" idx="1"/>
          </p:nvPr>
        </p:nvSpPr>
        <p:spPr>
          <a:xfrm>
            <a:off x="658904"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31308"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spd="med" advTm="10000">
    <p:dissolv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885281" y="4483894"/>
            <a:ext cx="3375025" cy="1588"/>
          </a:xfrm>
          <a:prstGeom prst="line">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63388" y="2040081"/>
            <a:ext cx="3657600" cy="730415"/>
          </a:xfrm>
        </p:spPr>
        <p:txBody>
          <a:bodyPr tIns="0" bIns="0" anchor="ctr">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3388" y="2797175"/>
            <a:ext cx="3657600" cy="33289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28032" y="2040081"/>
            <a:ext cx="3657600" cy="730415"/>
          </a:xfrm>
        </p:spPr>
        <p:txBody>
          <a:bodyPr tIns="0" bIns="0" anchor="ctr">
            <a:noAutofit/>
          </a:bodyPr>
          <a:lstStyle>
            <a:lvl1pPr marL="0" indent="0" algn="ctr">
              <a:lnSpc>
                <a:spcPts val="3000"/>
              </a:lnSpc>
              <a:spcBef>
                <a:spcPts val="30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8032" y="2797175"/>
            <a:ext cx="3657600" cy="3328988"/>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6"/>
          <p:cNvSpPr>
            <a:spLocks noGrp="1"/>
          </p:cNvSpPr>
          <p:nvPr>
            <p:ph type="dt" sz="half" idx="10"/>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9" name="Footer Placeholder 7"/>
          <p:cNvSpPr>
            <a:spLocks noGrp="1"/>
          </p:cNvSpPr>
          <p:nvPr>
            <p:ph type="ftr" sz="quarter" idx="11"/>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0" name="Slide Number Placeholder 8"/>
          <p:cNvSpPr>
            <a:spLocks noGrp="1"/>
          </p:cNvSpPr>
          <p:nvPr>
            <p:ph type="sldNum" sz="quarter" idx="12"/>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54050" y="2286001"/>
            <a:ext cx="7848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2"/>
          <p:cNvSpPr>
            <a:spLocks noGrp="1"/>
          </p:cNvSpPr>
          <p:nvPr>
            <p:ph sz="half" idx="13"/>
          </p:nvPr>
        </p:nvSpPr>
        <p:spPr>
          <a:xfrm>
            <a:off x="654050" y="4302966"/>
            <a:ext cx="7848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4"/>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6" name="Footer Placeholder 5"/>
          <p:cNvSpPr>
            <a:spLocks noGrp="1"/>
          </p:cNvSpPr>
          <p:nvPr>
            <p:ph type="ftr" sz="quarter" idx="15"/>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7" name="Slide Number Placeholder 6"/>
          <p:cNvSpPr>
            <a:spLocks noGrp="1"/>
          </p:cNvSpPr>
          <p:nvPr>
            <p:ph type="sldNum" sz="quarter" idx="16"/>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2"/>
          <p:cNvSpPr>
            <a:spLocks noGrp="1"/>
          </p:cNvSpPr>
          <p:nvPr>
            <p:ph sz="half" idx="13"/>
          </p:nvPr>
        </p:nvSpPr>
        <p:spPr>
          <a:xfrm>
            <a:off x="4828032" y="4302966"/>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4"/>
          </p:nvPr>
        </p:nvSpPr>
        <p:spPr>
          <a:xfrm>
            <a:off x="654085" y="2286000"/>
            <a:ext cx="3657600" cy="3840163"/>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5"/>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7" name="Footer Placeholder 5"/>
          <p:cNvSpPr>
            <a:spLocks noGrp="1"/>
          </p:cNvSpPr>
          <p:nvPr>
            <p:ph type="ftr" sz="quarter" idx="16"/>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0" name="Slide Number Placeholder 6"/>
          <p:cNvSpPr>
            <a:spLocks noGrp="1"/>
          </p:cNvSpPr>
          <p:nvPr>
            <p:ph type="sldNum" sz="quarter" idx="17"/>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828032" y="2286001"/>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Content Placeholder 2"/>
          <p:cNvSpPr>
            <a:spLocks noGrp="1"/>
          </p:cNvSpPr>
          <p:nvPr>
            <p:ph sz="half" idx="13"/>
          </p:nvPr>
        </p:nvSpPr>
        <p:spPr>
          <a:xfrm>
            <a:off x="4828032" y="4302966"/>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4"/>
          </p:nvPr>
        </p:nvSpPr>
        <p:spPr>
          <a:xfrm>
            <a:off x="658906" y="2286001"/>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5"/>
          </p:nvPr>
        </p:nvSpPr>
        <p:spPr>
          <a:xfrm>
            <a:off x="658906" y="4302966"/>
            <a:ext cx="3657600" cy="1828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4"/>
          <p:cNvSpPr>
            <a:spLocks noGrp="1"/>
          </p:cNvSpPr>
          <p:nvPr>
            <p:ph type="dt" sz="half" idx="16"/>
          </p:nvPr>
        </p:nvSpPr>
        <p:spPr>
          <a:xfrm>
            <a:off x="854075" y="6537325"/>
            <a:ext cx="1203325"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fld id="{CD6C846A-C1A3-9C4A-A42E-C2809F4E5638}" type="datetimeFigureOut">
              <a:rPr lang="en-US" smtClean="0"/>
              <a:pPr/>
              <a:t>9/19/11</a:t>
            </a:fld>
            <a:endParaRPr lang="en-US"/>
          </a:p>
        </p:txBody>
      </p:sp>
      <p:sp>
        <p:nvSpPr>
          <p:cNvPr id="8" name="Footer Placeholder 5"/>
          <p:cNvSpPr>
            <a:spLocks noGrp="1"/>
          </p:cNvSpPr>
          <p:nvPr>
            <p:ph type="ftr" sz="quarter" idx="17"/>
          </p:nvPr>
        </p:nvSpPr>
        <p:spPr>
          <a:xfrm>
            <a:off x="1676400" y="6492875"/>
            <a:ext cx="2057400" cy="365125"/>
          </a:xfrm>
          <a:prstGeom prst="rect">
            <a:avLst/>
          </a:prstGeom>
        </p:spPr>
        <p:txBody>
          <a:bodyPr vert="horz" wrap="square" lIns="91440" tIns="45720" rIns="91440" bIns="45720" numCol="1" anchor="t" anchorCtr="0" compatLnSpc="1">
            <a:prstTxWarp prst="textNoShape">
              <a:avLst/>
            </a:prstTxWarp>
          </a:bodyPr>
          <a:lstStyle>
            <a:lvl1pPr>
              <a:defRPr>
                <a:latin typeface="Calisto MT" charset="0"/>
              </a:defRPr>
            </a:lvl1pPr>
          </a:lstStyle>
          <a:p>
            <a:endParaRPr lang="en-US"/>
          </a:p>
        </p:txBody>
      </p:sp>
      <p:sp>
        <p:nvSpPr>
          <p:cNvPr id="12" name="Slide Number Placeholder 6"/>
          <p:cNvSpPr>
            <a:spLocks noGrp="1"/>
          </p:cNvSpPr>
          <p:nvPr>
            <p:ph type="sldNum" sz="quarter" idx="18"/>
          </p:nvPr>
        </p:nvSpPr>
        <p:spPr/>
        <p:txBody>
          <a:bodyPr/>
          <a:lstStyle>
            <a:lvl1pPr>
              <a:defRPr/>
            </a:lvl1pPr>
          </a:lstStyle>
          <a:p>
            <a:fld id="{1220E4A6-9B3E-174E-898D-F0FE9ABB5B9B}" type="slidenum">
              <a:rPr lang="en-US" smtClean="0"/>
              <a:pPr/>
              <a:t>‹#›</a:t>
            </a:fld>
            <a:endParaRPr lang="en-US"/>
          </a:p>
        </p:txBody>
      </p:sp>
    </p:spTree>
  </p:cSld>
  <p:clrMapOvr>
    <a:masterClrMapping/>
  </p:clrMapOvr>
  <p:transition spd="med" advTm="10000">
    <p:dissolv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3" name="Slide Number Placeholder 5"/>
          <p:cNvSpPr txBox="1">
            <a:spLocks/>
          </p:cNvSpPr>
          <p:nvPr/>
        </p:nvSpPr>
        <p:spPr>
          <a:xfrm>
            <a:off x="320675" y="6492875"/>
            <a:ext cx="1965325" cy="342900"/>
          </a:xfrm>
          <a:prstGeom prst="rect">
            <a:avLst/>
          </a:prstGeom>
        </p:spPr>
        <p:txBody>
          <a:bodyPr tIns="91440" bIns="91440" anchor="ctr">
            <a:prstTxWarp prst="textNoShape">
              <a:avLst/>
            </a:prstTxWarp>
          </a:bodyPr>
          <a:lstStyle>
            <a:lvl1pPr>
              <a:defRPr smtClean="0">
                <a:solidFill>
                  <a:srgbClr val="730000"/>
                </a:solidFill>
                <a:latin typeface="Calibri" charset="0"/>
              </a:defRPr>
            </a:lvl1pPr>
          </a:lstStyle>
          <a:p>
            <a:pPr>
              <a:defRPr/>
            </a:pPr>
            <a:r>
              <a:rPr lang="en-US" dirty="0"/>
              <a:t>-</a:t>
            </a:r>
            <a:fld id="{5BCCDFB3-5B14-7042-959E-A5943E840252}" type="slidenum">
              <a:rPr lang="en-US"/>
              <a:pPr>
                <a:defRPr/>
              </a:pPr>
              <a:t>‹#›</a:t>
            </a:fld>
            <a:r>
              <a:rPr lang="en-US" dirty="0"/>
              <a:t>-  </a:t>
            </a:r>
            <a:fld id="{C1E821B0-C548-C647-A1D4-FEE873CF6E79}" type="datetime1">
              <a:rPr lang="en-US"/>
              <a:pPr>
                <a:defRPr/>
              </a:pPr>
              <a:t>9/19/11</a:t>
            </a:fld>
            <a:endParaRPr lang="en-US" dirty="0"/>
          </a:p>
        </p:txBody>
      </p:sp>
      <p:sp>
        <p:nvSpPr>
          <p:cNvPr id="2" name="Title 1"/>
          <p:cNvSpPr>
            <a:spLocks noGrp="1"/>
          </p:cNvSpPr>
          <p:nvPr>
            <p:ph type="title"/>
          </p:nvPr>
        </p:nvSpPr>
        <p:spPr/>
        <p:txBody>
          <a:bodyPr/>
          <a:lstStyle/>
          <a:p>
            <a:r>
              <a:rPr lang="en-US" smtClean="0"/>
              <a:t>Click to edit Master title style</a:t>
            </a:r>
            <a:endParaRPr/>
          </a:p>
        </p:txBody>
      </p:sp>
    </p:spTree>
  </p:cSld>
  <p:clrMapOvr>
    <a:masterClrMapping/>
  </p:clrMapOvr>
  <p:transition spd="med" advTm="10000">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13" y="455613"/>
            <a:ext cx="7824787" cy="1323975"/>
          </a:xfrm>
          <a:prstGeom prst="rect">
            <a:avLst/>
          </a:prstGeom>
          <a:effectLst/>
        </p:spPr>
        <p:txBody>
          <a:bodyPr vert="horz" wrap="square" lIns="91440" tIns="0" rIns="91440" bIns="0" numCol="1" anchor="b" anchorCtr="0" compatLnSpc="1">
            <a:prstTxWarp prst="textNoShape">
              <a:avLst/>
            </a:prstTxWarp>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0" y="1779588"/>
            <a:ext cx="8483600" cy="4346575"/>
          </a:xfrm>
          <a:prstGeom prst="rect">
            <a:avLst/>
          </a:prstGeom>
        </p:spPr>
        <p:txBody>
          <a:bodyPr vert="horz" wrap="square" lIns="91440" tIns="45720" rIns="91440" bIns="45720"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320675" y="6515100"/>
            <a:ext cx="1965325" cy="342900"/>
          </a:xfrm>
          <a:prstGeom prst="rect">
            <a:avLst/>
          </a:prstGeom>
        </p:spPr>
        <p:txBody>
          <a:bodyPr vert="horz" wrap="square" lIns="91440" tIns="91440" rIns="91440" bIns="91440" numCol="1" anchor="ctr" anchorCtr="0" compatLnSpc="1">
            <a:prstTxWarp prst="textNoShape">
              <a:avLst/>
            </a:prstTxWarp>
          </a:bodyPr>
          <a:lstStyle>
            <a:lvl1pPr>
              <a:defRPr>
                <a:solidFill>
                  <a:srgbClr val="730000"/>
                </a:solidFill>
                <a:latin typeface="Calibri" charset="0"/>
              </a:defRPr>
            </a:lvl1pPr>
          </a:lstStyle>
          <a:p>
            <a:fld id="{1220E4A6-9B3E-174E-898D-F0FE9ABB5B9B}" type="slidenum">
              <a:rPr lang="en-US" smtClean="0"/>
              <a:pPr/>
              <a:t>‹#›</a:t>
            </a:fld>
            <a:endParaRPr lang="en-US"/>
          </a:p>
        </p:txBody>
      </p:sp>
      <p:sp>
        <p:nvSpPr>
          <p:cNvPr id="7" name="Rectangle 6"/>
          <p:cNvSpPr/>
          <p:nvPr/>
        </p:nvSpPr>
        <p:spPr>
          <a:xfrm>
            <a:off x="320675" y="320675"/>
            <a:ext cx="8502650" cy="6216650"/>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pic>
        <p:nvPicPr>
          <p:cNvPr id="1030" name="Picture 11" descr="NLM LOGOKente2"/>
          <p:cNvPicPr>
            <a:picLocks noChangeAspect="1" noChangeArrowheads="1"/>
          </p:cNvPicPr>
          <p:nvPr/>
        </p:nvPicPr>
        <p:blipFill>
          <a:blip r:embed="rId19"/>
          <a:srcRect/>
          <a:stretch>
            <a:fillRect/>
          </a:stretch>
        </p:blipFill>
        <p:spPr bwMode="auto">
          <a:xfrm>
            <a:off x="8229600" y="5926138"/>
            <a:ext cx="914400" cy="931862"/>
          </a:xfrm>
          <a:prstGeom prst="rect">
            <a:avLst/>
          </a:prstGeom>
          <a:noFill/>
          <a:ln w="9525">
            <a:solidFill>
              <a:schemeClr val="tx1"/>
            </a:solid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med" advTm="10000">
    <p:dissolve/>
  </p:transition>
  <p:txStyles>
    <p:titleStyle>
      <a:lvl1pPr algn="ctr" rtl="0" eaLnBrk="1" fontAlgn="base" hangingPunct="1">
        <a:lnSpc>
          <a:spcPts val="5400"/>
        </a:lnSpc>
        <a:spcBef>
          <a:spcPct val="0"/>
        </a:spcBef>
        <a:spcAft>
          <a:spcPct val="0"/>
        </a:spcAft>
        <a:defRPr lang="en-US" sz="5200" b="1" kern="1200" dirty="0">
          <a:solidFill>
            <a:srgbClr val="730000"/>
          </a:solidFill>
          <a:effectLst>
            <a:glow rad="101600">
              <a:schemeClr val="accent2">
                <a:lumMod val="20000"/>
                <a:lumOff val="80000"/>
                <a:alpha val="75000"/>
              </a:schemeClr>
            </a:glow>
            <a:outerShdw blurRad="50800" dist="38100" dir="2700000" algn="tl" rotWithShape="0">
              <a:prstClr val="black">
                <a:alpha val="40000"/>
              </a:prstClr>
            </a:outerShdw>
          </a:effectLst>
          <a:latin typeface="American Typewriter"/>
          <a:ea typeface="ＭＳ Ｐゴシック" charset="-128"/>
          <a:cs typeface="American Typewriter"/>
        </a:defRPr>
      </a:lvl1pPr>
      <a:lvl2pPr algn="ctr" rtl="0" eaLnBrk="1" fontAlgn="base" hangingPunct="1">
        <a:lnSpc>
          <a:spcPts val="5400"/>
        </a:lnSpc>
        <a:spcBef>
          <a:spcPct val="0"/>
        </a:spcBef>
        <a:spcAft>
          <a:spcPct val="0"/>
        </a:spcAft>
        <a:defRPr sz="5200" b="1">
          <a:solidFill>
            <a:srgbClr val="730000"/>
          </a:solidFill>
          <a:latin typeface="American Typewriter" charset="0"/>
          <a:ea typeface="ＭＳ Ｐゴシック" charset="-128"/>
          <a:cs typeface="ＭＳ Ｐゴシック" charset="-128"/>
        </a:defRPr>
      </a:lvl2pPr>
      <a:lvl3pPr algn="ctr" rtl="0" eaLnBrk="1" fontAlgn="base" hangingPunct="1">
        <a:lnSpc>
          <a:spcPts val="5400"/>
        </a:lnSpc>
        <a:spcBef>
          <a:spcPct val="0"/>
        </a:spcBef>
        <a:spcAft>
          <a:spcPct val="0"/>
        </a:spcAft>
        <a:defRPr sz="5200" b="1">
          <a:solidFill>
            <a:srgbClr val="730000"/>
          </a:solidFill>
          <a:latin typeface="American Typewriter" charset="0"/>
          <a:ea typeface="ＭＳ Ｐゴシック" charset="-128"/>
          <a:cs typeface="ＭＳ Ｐゴシック" charset="-128"/>
        </a:defRPr>
      </a:lvl3pPr>
      <a:lvl4pPr algn="ctr" rtl="0" eaLnBrk="1" fontAlgn="base" hangingPunct="1">
        <a:lnSpc>
          <a:spcPts val="5400"/>
        </a:lnSpc>
        <a:spcBef>
          <a:spcPct val="0"/>
        </a:spcBef>
        <a:spcAft>
          <a:spcPct val="0"/>
        </a:spcAft>
        <a:defRPr sz="5200" b="1">
          <a:solidFill>
            <a:srgbClr val="730000"/>
          </a:solidFill>
          <a:latin typeface="American Typewriter" charset="0"/>
          <a:ea typeface="ＭＳ Ｐゴシック" charset="-128"/>
          <a:cs typeface="ＭＳ Ｐゴシック" charset="-128"/>
        </a:defRPr>
      </a:lvl4pPr>
      <a:lvl5pPr algn="ctr" rtl="0" eaLnBrk="1" fontAlgn="base" hangingPunct="1">
        <a:lnSpc>
          <a:spcPts val="5400"/>
        </a:lnSpc>
        <a:spcBef>
          <a:spcPct val="0"/>
        </a:spcBef>
        <a:spcAft>
          <a:spcPct val="0"/>
        </a:spcAft>
        <a:defRPr sz="5200" b="1">
          <a:solidFill>
            <a:srgbClr val="730000"/>
          </a:solidFill>
          <a:latin typeface="American Typewriter" charset="0"/>
          <a:ea typeface="ＭＳ Ｐゴシック" charset="-128"/>
          <a:cs typeface="ＭＳ Ｐゴシック" charset="-128"/>
        </a:defRPr>
      </a:lvl5pPr>
      <a:lvl6pPr marL="457200" algn="r" rtl="0" eaLnBrk="1" fontAlgn="base" hangingPunct="1">
        <a:lnSpc>
          <a:spcPts val="5400"/>
        </a:lnSpc>
        <a:spcBef>
          <a:spcPct val="0"/>
        </a:spcBef>
        <a:spcAft>
          <a:spcPct val="0"/>
        </a:spcAft>
        <a:defRPr sz="5200">
          <a:solidFill>
            <a:schemeClr val="bg1"/>
          </a:solidFill>
          <a:latin typeface="Calisto MT" charset="0"/>
          <a:ea typeface="ＭＳ Ｐゴシック" charset="-128"/>
          <a:cs typeface="ＭＳ Ｐゴシック" charset="-128"/>
        </a:defRPr>
      </a:lvl6pPr>
      <a:lvl7pPr marL="914400" algn="r" rtl="0" eaLnBrk="1" fontAlgn="base" hangingPunct="1">
        <a:lnSpc>
          <a:spcPts val="5400"/>
        </a:lnSpc>
        <a:spcBef>
          <a:spcPct val="0"/>
        </a:spcBef>
        <a:spcAft>
          <a:spcPct val="0"/>
        </a:spcAft>
        <a:defRPr sz="5200">
          <a:solidFill>
            <a:schemeClr val="bg1"/>
          </a:solidFill>
          <a:latin typeface="Calisto MT" charset="0"/>
          <a:ea typeface="ＭＳ Ｐゴシック" charset="-128"/>
          <a:cs typeface="ＭＳ Ｐゴシック" charset="-128"/>
        </a:defRPr>
      </a:lvl7pPr>
      <a:lvl8pPr marL="1371600" algn="r" rtl="0" eaLnBrk="1" fontAlgn="base" hangingPunct="1">
        <a:lnSpc>
          <a:spcPts val="5400"/>
        </a:lnSpc>
        <a:spcBef>
          <a:spcPct val="0"/>
        </a:spcBef>
        <a:spcAft>
          <a:spcPct val="0"/>
        </a:spcAft>
        <a:defRPr sz="5200">
          <a:solidFill>
            <a:schemeClr val="bg1"/>
          </a:solidFill>
          <a:latin typeface="Calisto MT" charset="0"/>
          <a:ea typeface="ＭＳ Ｐゴシック" charset="-128"/>
          <a:cs typeface="ＭＳ Ｐゴシック" charset="-128"/>
        </a:defRPr>
      </a:lvl8pPr>
      <a:lvl9pPr marL="1828800" algn="r" rtl="0" eaLnBrk="1" fontAlgn="base" hangingPunct="1">
        <a:lnSpc>
          <a:spcPts val="5400"/>
        </a:lnSpc>
        <a:spcBef>
          <a:spcPct val="0"/>
        </a:spcBef>
        <a:spcAft>
          <a:spcPct val="0"/>
        </a:spcAft>
        <a:defRPr sz="5200">
          <a:solidFill>
            <a:schemeClr val="bg1"/>
          </a:solidFill>
          <a:latin typeface="Calisto MT" charset="0"/>
          <a:ea typeface="ＭＳ Ｐゴシック" charset="-128"/>
          <a:cs typeface="ＭＳ Ｐゴシック" charset="-128"/>
        </a:defRPr>
      </a:lvl9pPr>
    </p:titleStyle>
    <p:bodyStyle>
      <a:lvl1pPr marL="282575" indent="-282575" algn="l" rtl="0" eaLnBrk="1" fontAlgn="base" hangingPunct="1">
        <a:spcBef>
          <a:spcPts val="1800"/>
        </a:spcBef>
        <a:spcAft>
          <a:spcPct val="0"/>
        </a:spcAft>
        <a:buClr>
          <a:schemeClr val="accent1"/>
        </a:buClr>
        <a:buSzPct val="75000"/>
        <a:buFont typeface="Wingdings" charset="2"/>
        <a:buChar char="n"/>
        <a:defRPr sz="2400" b="1" i="0" kern="1200">
          <a:solidFill>
            <a:schemeClr val="tx1"/>
          </a:solidFill>
          <a:effectLst>
            <a:glow rad="101600">
              <a:schemeClr val="accent2">
                <a:lumMod val="20000"/>
                <a:lumOff val="80000"/>
                <a:alpha val="75000"/>
              </a:schemeClr>
            </a:glow>
          </a:effectLst>
          <a:latin typeface="American Typewriter"/>
          <a:ea typeface="ＭＳ Ｐゴシック" charset="-128"/>
          <a:cs typeface="American Typewriter"/>
        </a:defRPr>
      </a:lvl1pPr>
      <a:lvl2pPr marL="577850" indent="-295275" algn="l" rtl="0" eaLnBrk="1" fontAlgn="base" hangingPunct="1">
        <a:spcBef>
          <a:spcPts val="600"/>
        </a:spcBef>
        <a:spcAft>
          <a:spcPct val="0"/>
        </a:spcAft>
        <a:buClr>
          <a:schemeClr val="accent1"/>
        </a:buClr>
        <a:buSzPct val="75000"/>
        <a:buFont typeface="Wingdings" charset="2"/>
        <a:buChar char="n"/>
        <a:defRPr sz="2400" b="1" i="0" kern="1200">
          <a:solidFill>
            <a:schemeClr val="tx1"/>
          </a:solidFill>
          <a:effectLst>
            <a:glow rad="101600">
              <a:schemeClr val="accent2">
                <a:lumMod val="20000"/>
                <a:lumOff val="80000"/>
                <a:alpha val="75000"/>
              </a:schemeClr>
            </a:glow>
          </a:effectLst>
          <a:latin typeface="American Typewriter"/>
          <a:ea typeface="ＭＳ Ｐゴシック" charset="-128"/>
          <a:cs typeface="American Typewriter"/>
        </a:defRPr>
      </a:lvl2pPr>
      <a:lvl3pPr marL="860425" indent="-282575" algn="l" rtl="0" eaLnBrk="1" fontAlgn="base" hangingPunct="1">
        <a:spcBef>
          <a:spcPts val="600"/>
        </a:spcBef>
        <a:spcAft>
          <a:spcPct val="0"/>
        </a:spcAft>
        <a:buClr>
          <a:schemeClr val="accent1"/>
        </a:buClr>
        <a:buSzPct val="75000"/>
        <a:buFont typeface="Wingdings" charset="2"/>
        <a:buChar char="n"/>
        <a:defRPr b="1" i="0" kern="1200">
          <a:solidFill>
            <a:schemeClr val="tx1"/>
          </a:solidFill>
          <a:effectLst>
            <a:glow rad="101600">
              <a:schemeClr val="accent2">
                <a:lumMod val="20000"/>
                <a:lumOff val="80000"/>
                <a:alpha val="75000"/>
              </a:schemeClr>
            </a:glow>
          </a:effectLst>
          <a:latin typeface="American Typewriter"/>
          <a:ea typeface="ＭＳ Ｐゴシック" charset="-128"/>
          <a:cs typeface="American Typewriter"/>
        </a:defRPr>
      </a:lvl3pPr>
      <a:lvl4pPr marL="1143000" indent="-282575" algn="l" rtl="0" eaLnBrk="1" fontAlgn="base" hangingPunct="1">
        <a:spcBef>
          <a:spcPts val="600"/>
        </a:spcBef>
        <a:spcAft>
          <a:spcPct val="0"/>
        </a:spcAft>
        <a:buClr>
          <a:schemeClr val="accent1"/>
        </a:buClr>
        <a:buSzPct val="75000"/>
        <a:buFont typeface="Wingdings" charset="2"/>
        <a:buChar char="n"/>
        <a:defRPr b="1" kern="1200">
          <a:solidFill>
            <a:schemeClr val="tx1"/>
          </a:solidFill>
          <a:effectLst>
            <a:glow rad="101600">
              <a:schemeClr val="accent2">
                <a:lumMod val="20000"/>
                <a:lumOff val="80000"/>
                <a:alpha val="75000"/>
              </a:schemeClr>
            </a:glow>
          </a:effectLst>
          <a:latin typeface="American Typewriter"/>
          <a:ea typeface="ＭＳ Ｐゴシック" charset="-128"/>
          <a:cs typeface="American Typewriter"/>
        </a:defRPr>
      </a:lvl4pPr>
      <a:lvl5pPr marL="1425575" indent="-282575" algn="l" rtl="0" eaLnBrk="1" fontAlgn="base" hangingPunct="1">
        <a:spcBef>
          <a:spcPts val="600"/>
        </a:spcBef>
        <a:spcAft>
          <a:spcPct val="0"/>
        </a:spcAft>
        <a:buClr>
          <a:schemeClr val="accent1"/>
        </a:buClr>
        <a:buSzPct val="75000"/>
        <a:buFont typeface="Wingdings" charset="2"/>
        <a:buChar char="n"/>
        <a:defRPr b="1" kern="1200">
          <a:solidFill>
            <a:schemeClr val="tx1"/>
          </a:solidFill>
          <a:effectLst>
            <a:glow rad="101600">
              <a:schemeClr val="accent2">
                <a:lumMod val="20000"/>
                <a:lumOff val="80000"/>
                <a:alpha val="75000"/>
              </a:schemeClr>
            </a:glow>
          </a:effectLst>
          <a:latin typeface="American Typewriter"/>
          <a:ea typeface="ＭＳ Ｐゴシック" charset="-128"/>
          <a:cs typeface="American Typewriter"/>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6.xml"/><Relationship Id="rId3" Type="http://schemas.openxmlformats.org/officeDocument/2006/relationships/oleObject" Target="Document2!OLE_LINK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tinyurl.com/infomanua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African Journal Partnership Project </a:t>
            </a:r>
            <a:endParaRPr lang="en-US" dirty="0"/>
          </a:p>
        </p:txBody>
      </p:sp>
      <p:sp>
        <p:nvSpPr>
          <p:cNvPr id="5" name="TextBox 4"/>
          <p:cNvSpPr txBox="1"/>
          <p:nvPr/>
        </p:nvSpPr>
        <p:spPr>
          <a:xfrm>
            <a:off x="381000" y="2438400"/>
            <a:ext cx="8458199" cy="2215991"/>
          </a:xfrm>
          <a:prstGeom prst="rect">
            <a:avLst/>
          </a:prstGeom>
          <a:noFill/>
        </p:spPr>
        <p:txBody>
          <a:bodyPr wrap="square" rtlCol="0">
            <a:spAutoFit/>
          </a:bodyPr>
          <a:lstStyle/>
          <a:p>
            <a:pPr algn="ctr"/>
            <a:r>
              <a:rPr lang="en-US" sz="2400" b="1" dirty="0" smtClean="0">
                <a:effectLst>
                  <a:glow rad="127000">
                    <a:schemeClr val="accent2">
                      <a:lumMod val="20000"/>
                      <a:lumOff val="80000"/>
                      <a:alpha val="75000"/>
                    </a:schemeClr>
                  </a:glow>
                </a:effectLst>
                <a:latin typeface="American Typewriter"/>
                <a:cs typeface="American Typewriter"/>
              </a:rPr>
              <a:t>Presentation to NIH IC Reps</a:t>
            </a:r>
            <a:br>
              <a:rPr lang="en-US" sz="2400" b="1" dirty="0" smtClean="0">
                <a:effectLst>
                  <a:glow rad="127000">
                    <a:schemeClr val="accent2">
                      <a:lumMod val="20000"/>
                      <a:lumOff val="80000"/>
                      <a:alpha val="75000"/>
                    </a:schemeClr>
                  </a:glow>
                </a:effectLst>
                <a:latin typeface="American Typewriter"/>
                <a:cs typeface="American Typewriter"/>
              </a:rPr>
            </a:br>
            <a:r>
              <a:rPr lang="en-US" sz="2400" b="1" dirty="0" smtClean="0">
                <a:effectLst>
                  <a:glow rad="127000">
                    <a:schemeClr val="accent2">
                      <a:lumMod val="20000"/>
                      <a:lumOff val="80000"/>
                      <a:alpha val="75000"/>
                    </a:schemeClr>
                  </a:glow>
                </a:effectLst>
                <a:latin typeface="American Typewriter"/>
                <a:cs typeface="American Typewriter"/>
              </a:rPr>
              <a:t>Fogarty International Center</a:t>
            </a:r>
          </a:p>
          <a:p>
            <a:pPr algn="ctr"/>
            <a:r>
              <a:rPr lang="en-US" sz="2400" b="1" dirty="0" smtClean="0">
                <a:effectLst>
                  <a:glow rad="127000">
                    <a:schemeClr val="accent2">
                      <a:lumMod val="20000"/>
                      <a:lumOff val="80000"/>
                      <a:alpha val="75000"/>
                    </a:schemeClr>
                  </a:glow>
                </a:effectLst>
                <a:latin typeface="American Typewriter"/>
                <a:cs typeface="American Typewriter"/>
              </a:rPr>
              <a:t>September 20, 2011</a:t>
            </a:r>
          </a:p>
          <a:p>
            <a:endParaRPr lang="en-US" dirty="0" smtClean="0">
              <a:effectLst>
                <a:glow rad="127000">
                  <a:schemeClr val="accent2">
                    <a:lumMod val="20000"/>
                    <a:lumOff val="80000"/>
                    <a:alpha val="75000"/>
                  </a:schemeClr>
                </a:glow>
              </a:effectLst>
            </a:endParaRPr>
          </a:p>
          <a:p>
            <a:pPr algn="ctr"/>
            <a:r>
              <a:rPr lang="en-US" sz="2400" b="1" dirty="0" smtClean="0">
                <a:effectLst>
                  <a:glow rad="127000">
                    <a:schemeClr val="accent2">
                      <a:lumMod val="20000"/>
                      <a:lumOff val="80000"/>
                      <a:alpha val="75000"/>
                    </a:schemeClr>
                  </a:glow>
                </a:effectLst>
                <a:latin typeface="American Typewriter"/>
                <a:cs typeface="American Typewriter"/>
              </a:rPr>
              <a:t>Julia </a:t>
            </a:r>
            <a:r>
              <a:rPr lang="en-US" sz="2400" b="1" dirty="0" smtClean="0">
                <a:effectLst>
                  <a:glow rad="127000">
                    <a:schemeClr val="accent2">
                      <a:lumMod val="20000"/>
                      <a:lumOff val="80000"/>
                      <a:alpha val="75000"/>
                    </a:schemeClr>
                  </a:glow>
                </a:effectLst>
                <a:latin typeface="American Typewriter"/>
                <a:cs typeface="American Typewriter"/>
              </a:rPr>
              <a:t>Royall</a:t>
            </a:r>
            <a:br>
              <a:rPr lang="en-US" sz="2400" b="1" dirty="0" smtClean="0">
                <a:effectLst>
                  <a:glow rad="127000">
                    <a:schemeClr val="accent2">
                      <a:lumMod val="20000"/>
                      <a:lumOff val="80000"/>
                      <a:alpha val="75000"/>
                    </a:schemeClr>
                  </a:glow>
                </a:effectLst>
                <a:latin typeface="American Typewriter"/>
                <a:cs typeface="American Typewriter"/>
              </a:rPr>
            </a:br>
            <a:r>
              <a:rPr lang="en-US" sz="2400" b="1" dirty="0" smtClean="0">
                <a:effectLst>
                  <a:glow rad="127000">
                    <a:schemeClr val="accent2">
                      <a:lumMod val="20000"/>
                      <a:lumOff val="80000"/>
                      <a:alpha val="75000"/>
                    </a:schemeClr>
                  </a:glow>
                </a:effectLst>
                <a:latin typeface="American Typewriter"/>
                <a:cs typeface="American Typewriter"/>
              </a:rPr>
              <a:t>Consultant, Global Health</a:t>
            </a:r>
            <a:endParaRPr lang="en-US" sz="2400" b="1" dirty="0" smtClean="0">
              <a:effectLst>
                <a:glow rad="127000">
                  <a:schemeClr val="accent2">
                    <a:lumMod val="20000"/>
                    <a:lumOff val="80000"/>
                    <a:alpha val="75000"/>
                  </a:schemeClr>
                </a:glow>
              </a:effectLst>
              <a:latin typeface="American Typewriter"/>
              <a:cs typeface="American Typewriter"/>
            </a:endParaRPr>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a:defRPr/>
            </a:pPr>
            <a:r>
              <a:rPr lang="en-US" dirty="0" smtClean="0">
                <a:cs typeface="+mj-cs"/>
              </a:rPr>
              <a:t>Funding</a:t>
            </a:r>
          </a:p>
        </p:txBody>
      </p:sp>
      <p:sp>
        <p:nvSpPr>
          <p:cNvPr id="642051" name="Rectangle 3"/>
          <p:cNvSpPr>
            <a:spLocks noGrp="1" noChangeArrowheads="1"/>
          </p:cNvSpPr>
          <p:nvPr>
            <p:ph type="body" idx="1"/>
          </p:nvPr>
        </p:nvSpPr>
        <p:spPr>
          <a:xfrm>
            <a:off x="320040" y="1752600"/>
            <a:ext cx="8519160" cy="4343400"/>
          </a:xfrm>
        </p:spPr>
        <p:txBody>
          <a:bodyPr>
            <a:normAutofit/>
          </a:bodyPr>
          <a:lstStyle/>
          <a:p>
            <a:pPr>
              <a:lnSpc>
                <a:spcPct val="90000"/>
              </a:lnSpc>
              <a:defRPr/>
            </a:pPr>
            <a:r>
              <a:rPr lang="en-US" dirty="0" smtClean="0">
                <a:latin typeface="American Typewriter"/>
                <a:cs typeface="American Typewriter"/>
              </a:rPr>
              <a:t>The initial contract was awarded for $109,000 (FY2004) with CSE as administrative contractor</a:t>
            </a:r>
          </a:p>
          <a:p>
            <a:pPr>
              <a:lnSpc>
                <a:spcPct val="90000"/>
              </a:lnSpc>
              <a:defRPr/>
            </a:pPr>
            <a:r>
              <a:rPr lang="en-US" dirty="0" smtClean="0">
                <a:latin typeface="American Typewriter"/>
                <a:cs typeface="American Typewriter"/>
              </a:rPr>
              <a:t> Funding levels for subsequent years $100,000 (FY2005), $75,000 (FY2006), and $75,000 (FY 2007) </a:t>
            </a:r>
          </a:p>
          <a:p>
            <a:pPr>
              <a:lnSpc>
                <a:spcPct val="90000"/>
              </a:lnSpc>
              <a:defRPr/>
            </a:pPr>
            <a:r>
              <a:rPr lang="en-US" dirty="0" smtClean="0">
                <a:latin typeface="American Typewriter"/>
                <a:cs typeface="American Typewriter"/>
              </a:rPr>
              <a:t>A second contract awarded for a five-year period in July 2008</a:t>
            </a:r>
          </a:p>
          <a:p>
            <a:pPr>
              <a:lnSpc>
                <a:spcPct val="90000"/>
              </a:lnSpc>
              <a:defRPr/>
            </a:pPr>
            <a:r>
              <a:rPr lang="en-US" dirty="0" smtClean="0">
                <a:latin typeface="American Typewriter"/>
                <a:cs typeface="American Typewriter"/>
              </a:rPr>
              <a:t> Funding levels$150,000 (FY 2008); $210,000 (FY 2009 and  FY 2010)</a:t>
            </a: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a:defRPr/>
            </a:pPr>
            <a:r>
              <a:rPr lang="en-US" dirty="0" smtClean="0">
                <a:cs typeface="+mj-cs"/>
              </a:rPr>
              <a:t>Leveraging Funding</a:t>
            </a:r>
          </a:p>
        </p:txBody>
      </p:sp>
      <p:sp>
        <p:nvSpPr>
          <p:cNvPr id="641027" name="Rectangle 3"/>
          <p:cNvSpPr>
            <a:spLocks noGrp="1" noChangeArrowheads="1"/>
          </p:cNvSpPr>
          <p:nvPr>
            <p:ph type="body" idx="1"/>
          </p:nvPr>
        </p:nvSpPr>
        <p:spPr>
          <a:xfrm>
            <a:off x="320040" y="1779588"/>
            <a:ext cx="8163560" cy="4346575"/>
          </a:xfrm>
        </p:spPr>
        <p:txBody>
          <a:bodyPr/>
          <a:lstStyle/>
          <a:p>
            <a:r>
              <a:rPr lang="en-US" dirty="0">
                <a:latin typeface="American Typewriter"/>
                <a:cs typeface="American Typewriter"/>
              </a:rPr>
              <a:t>Partnership has been successful in leveraging the FIC and NLM funds:</a:t>
            </a:r>
          </a:p>
          <a:p>
            <a:pPr lvl="1"/>
            <a:r>
              <a:rPr lang="en-US" dirty="0">
                <a:latin typeface="American Typewriter"/>
                <a:cs typeface="American Typewriter"/>
              </a:rPr>
              <a:t>International journal partners</a:t>
            </a:r>
          </a:p>
          <a:p>
            <a:pPr lvl="1"/>
            <a:r>
              <a:rPr lang="en-US" dirty="0" err="1">
                <a:latin typeface="American Typewriter"/>
                <a:cs typeface="American Typewriter"/>
              </a:rPr>
              <a:t>SPi</a:t>
            </a:r>
            <a:r>
              <a:rPr lang="en-US" dirty="0">
                <a:latin typeface="American Typewriter"/>
                <a:cs typeface="American Typewriter"/>
              </a:rPr>
              <a:t> Technologies</a:t>
            </a:r>
          </a:p>
          <a:p>
            <a:pPr lvl="1"/>
            <a:r>
              <a:rPr lang="en-US" dirty="0" err="1">
                <a:latin typeface="American Typewriter"/>
                <a:cs typeface="American Typewriter"/>
              </a:rPr>
              <a:t>ScholarOne</a:t>
            </a:r>
            <a:endParaRPr lang="en-US" dirty="0">
              <a:latin typeface="American Typewriter"/>
              <a:cs typeface="American Typewriter"/>
            </a:endParaRPr>
          </a:p>
          <a:p>
            <a:pPr lvl="1"/>
            <a:r>
              <a:rPr lang="en-US" dirty="0">
                <a:latin typeface="American Typewriter"/>
                <a:cs typeface="American Typewriter"/>
              </a:rPr>
              <a:t>WHO/TDR</a:t>
            </a:r>
          </a:p>
          <a:p>
            <a:pPr lvl="1"/>
            <a:r>
              <a:rPr lang="en-US" dirty="0">
                <a:latin typeface="American Typewriter"/>
                <a:cs typeface="American Typewriter"/>
              </a:rPr>
              <a:t>CSE</a:t>
            </a:r>
          </a:p>
          <a:p>
            <a:pPr lvl="1"/>
            <a:r>
              <a:rPr lang="en-US" dirty="0">
                <a:latin typeface="American Typewriter"/>
                <a:cs typeface="American Typewriter"/>
              </a:rPr>
              <a:t>Local contributions</a:t>
            </a:r>
          </a:p>
        </p:txBody>
      </p:sp>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0" y="1828800"/>
            <a:ext cx="9144000" cy="4191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0676" y="320676"/>
            <a:ext cx="8502650" cy="1115456"/>
          </a:xfrm>
        </p:spPr>
        <p:txBody>
          <a:bodyPr/>
          <a:lstStyle/>
          <a:p>
            <a:r>
              <a:rPr lang="en-US" sz="5400" dirty="0" smtClean="0"/>
              <a:t>Partnerships</a:t>
            </a:r>
            <a:endParaRPr lang="en-US" sz="5400" dirty="0"/>
          </a:p>
        </p:txBody>
      </p:sp>
      <p:sp>
        <p:nvSpPr>
          <p:cNvPr id="6" name="TextBox 5"/>
          <p:cNvSpPr txBox="1"/>
          <p:nvPr/>
        </p:nvSpPr>
        <p:spPr>
          <a:xfrm>
            <a:off x="4152900" y="1066800"/>
            <a:ext cx="184666" cy="369332"/>
          </a:xfrm>
          <a:prstGeom prst="rect">
            <a:avLst/>
          </a:prstGeom>
          <a:noFill/>
        </p:spPr>
        <p:txBody>
          <a:bodyPr wrap="none" rtlCol="0">
            <a:spAutoFit/>
          </a:bodyPr>
          <a:lstStyle/>
          <a:p>
            <a:endParaRPr lang="en-US" dirty="0"/>
          </a:p>
        </p:txBody>
      </p:sp>
      <p:pic>
        <p:nvPicPr>
          <p:cNvPr id="8" name="Picture 7" descr="ajpp ethiopia.jpg"/>
          <p:cNvPicPr>
            <a:picLocks noChangeAspect="1"/>
          </p:cNvPicPr>
          <p:nvPr/>
        </p:nvPicPr>
        <p:blipFill>
          <a:blip r:embed="rId3"/>
          <a:stretch>
            <a:fillRect/>
          </a:stretch>
        </p:blipFill>
        <p:spPr>
          <a:xfrm>
            <a:off x="613132" y="2180613"/>
            <a:ext cx="2236176" cy="1453514"/>
          </a:xfrm>
          <a:prstGeom prst="rect">
            <a:avLst/>
          </a:prstGeom>
        </p:spPr>
      </p:pic>
      <p:pic>
        <p:nvPicPr>
          <p:cNvPr id="9" name="Picture 8"/>
          <p:cNvPicPr>
            <a:picLocks noChangeAspect="1"/>
          </p:cNvPicPr>
          <p:nvPr/>
        </p:nvPicPr>
        <p:blipFill>
          <a:blip r:embed="rId4"/>
          <a:stretch>
            <a:fillRect/>
          </a:stretch>
        </p:blipFill>
        <p:spPr>
          <a:xfrm>
            <a:off x="3512293" y="2180613"/>
            <a:ext cx="2145789" cy="1475232"/>
          </a:xfrm>
          <a:prstGeom prst="rect">
            <a:avLst/>
          </a:prstGeom>
        </p:spPr>
      </p:pic>
      <p:pic>
        <p:nvPicPr>
          <p:cNvPr id="10" name="Picture 9"/>
          <p:cNvPicPr>
            <a:picLocks noChangeAspect="1"/>
          </p:cNvPicPr>
          <p:nvPr/>
        </p:nvPicPr>
        <p:blipFill>
          <a:blip r:embed="rId5"/>
          <a:stretch>
            <a:fillRect/>
          </a:stretch>
        </p:blipFill>
        <p:spPr>
          <a:xfrm>
            <a:off x="6049737" y="2180613"/>
            <a:ext cx="2103120" cy="1482700"/>
          </a:xfrm>
          <a:prstGeom prst="rect">
            <a:avLst/>
          </a:prstGeom>
        </p:spPr>
      </p:pic>
      <p:pic>
        <p:nvPicPr>
          <p:cNvPr id="11" name="Picture 10"/>
          <p:cNvPicPr>
            <a:picLocks noChangeAspect="1"/>
          </p:cNvPicPr>
          <p:nvPr/>
        </p:nvPicPr>
        <p:blipFill>
          <a:blip r:embed="rId6"/>
          <a:stretch>
            <a:fillRect/>
          </a:stretch>
        </p:blipFill>
        <p:spPr>
          <a:xfrm>
            <a:off x="152400" y="4114800"/>
            <a:ext cx="3157640" cy="1463040"/>
          </a:xfrm>
          <a:prstGeom prst="rect">
            <a:avLst/>
          </a:prstGeom>
        </p:spPr>
      </p:pic>
      <p:pic>
        <p:nvPicPr>
          <p:cNvPr id="12" name="Picture 11"/>
          <p:cNvPicPr>
            <a:picLocks noChangeAspect="1"/>
          </p:cNvPicPr>
          <p:nvPr/>
        </p:nvPicPr>
        <p:blipFill>
          <a:blip r:embed="rId7"/>
          <a:stretch>
            <a:fillRect/>
          </a:stretch>
        </p:blipFill>
        <p:spPr>
          <a:xfrm>
            <a:off x="3528841" y="4114800"/>
            <a:ext cx="2112693" cy="1463040"/>
          </a:xfrm>
          <a:prstGeom prst="rect">
            <a:avLst/>
          </a:prstGeom>
        </p:spPr>
      </p:pic>
      <p:pic>
        <p:nvPicPr>
          <p:cNvPr id="13" name="Picture 12" descr="ajpp zambia.jpg"/>
          <p:cNvPicPr>
            <a:picLocks noChangeAspect="1"/>
          </p:cNvPicPr>
          <p:nvPr/>
        </p:nvPicPr>
        <p:blipFill>
          <a:blip r:embed="rId8"/>
          <a:stretch>
            <a:fillRect/>
          </a:stretch>
        </p:blipFill>
        <p:spPr>
          <a:xfrm>
            <a:off x="6019800" y="4038600"/>
            <a:ext cx="2162994" cy="1649862"/>
          </a:xfrm>
          <a:prstGeom prst="rect">
            <a:avLst/>
          </a:prstGeom>
        </p:spPr>
      </p:pic>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Journal Partnerships</a:t>
            </a:r>
            <a:endParaRPr lang="en-US" dirty="0"/>
          </a:p>
        </p:txBody>
      </p:sp>
      <p:sp>
        <p:nvSpPr>
          <p:cNvPr id="5" name="Subtitle 4"/>
          <p:cNvSpPr>
            <a:spLocks noGrp="1"/>
          </p:cNvSpPr>
          <p:nvPr>
            <p:ph type="subTitle" idx="1"/>
          </p:nvPr>
        </p:nvSpPr>
        <p:spPr/>
        <p:txBody>
          <a:bodyPr/>
          <a:lstStyle/>
          <a:p>
            <a:endParaRPr lang="en-US"/>
          </a:p>
        </p:txBody>
      </p:sp>
      <p:pic>
        <p:nvPicPr>
          <p:cNvPr id="6" name="Picture 5" descr="ajpp ethiopia.jpg"/>
          <p:cNvPicPr>
            <a:picLocks noChangeAspect="1"/>
          </p:cNvPicPr>
          <p:nvPr/>
        </p:nvPicPr>
        <p:blipFill>
          <a:blip r:embed="rId2"/>
          <a:stretch>
            <a:fillRect/>
          </a:stretch>
        </p:blipFill>
        <p:spPr>
          <a:xfrm>
            <a:off x="1650023" y="1828800"/>
            <a:ext cx="5843954" cy="3798570"/>
          </a:xfrm>
          <a:prstGeom prst="rect">
            <a:avLst/>
          </a:prstGeom>
        </p:spPr>
      </p:pic>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Partnerships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p:cNvPicPr>
          <p:nvPr/>
        </p:nvPicPr>
        <p:blipFill>
          <a:blip r:embed="rId2"/>
          <a:stretch>
            <a:fillRect/>
          </a:stretch>
        </p:blipFill>
        <p:spPr>
          <a:xfrm>
            <a:off x="1805525" y="1779588"/>
            <a:ext cx="5532950" cy="3803903"/>
          </a:xfrm>
          <a:prstGeom prst="rect">
            <a:avLst/>
          </a:prstGeom>
        </p:spPr>
      </p:pic>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Partnerships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74196" y="1779588"/>
            <a:ext cx="5395607" cy="3803903"/>
          </a:xfrm>
          <a:prstGeom prst="rect">
            <a:avLst/>
          </a:prstGeom>
        </p:spPr>
      </p:pic>
    </p:spTree>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Partnerships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67069" y="1779588"/>
            <a:ext cx="8209862" cy="3803903"/>
          </a:xfrm>
          <a:prstGeom prst="rect">
            <a:avLst/>
          </a:prstGeom>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Journal Partnerships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25499" y="1779588"/>
            <a:ext cx="5493001" cy="3803903"/>
          </a:xfrm>
          <a:prstGeom prst="rect">
            <a:avLst/>
          </a:prstGeom>
        </p:spPr>
      </p:pic>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Journal Partnerships</a:t>
            </a:r>
            <a:endParaRPr lang="en-US" dirty="0"/>
          </a:p>
        </p:txBody>
      </p:sp>
      <p:sp>
        <p:nvSpPr>
          <p:cNvPr id="5" name="Subtitle 4"/>
          <p:cNvSpPr>
            <a:spLocks noGrp="1"/>
          </p:cNvSpPr>
          <p:nvPr>
            <p:ph type="subTitle" idx="1"/>
          </p:nvPr>
        </p:nvSpPr>
        <p:spPr/>
        <p:txBody>
          <a:bodyPr/>
          <a:lstStyle/>
          <a:p>
            <a:endParaRPr lang="en-US"/>
          </a:p>
        </p:txBody>
      </p:sp>
      <p:pic>
        <p:nvPicPr>
          <p:cNvPr id="6" name="Picture 5" descr="ajpp zambia.jpg"/>
          <p:cNvPicPr>
            <a:picLocks noChangeAspect="1"/>
          </p:cNvPicPr>
          <p:nvPr/>
        </p:nvPicPr>
        <p:blipFill>
          <a:blip r:embed="rId2"/>
          <a:stretch>
            <a:fillRect/>
          </a:stretch>
        </p:blipFill>
        <p:spPr>
          <a:xfrm>
            <a:off x="2078512" y="1740447"/>
            <a:ext cx="4986975" cy="3803903"/>
          </a:xfrm>
          <a:prstGeom prst="rect">
            <a:avLst/>
          </a:prstGeom>
        </p:spPr>
      </p:pic>
    </p:spTree>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600" dirty="0" smtClean="0"/>
              <a:t>Participants (June 2011)</a:t>
            </a:r>
            <a:endParaRPr lang="en-US" sz="3600" dirty="0"/>
          </a:p>
        </p:txBody>
      </p:sp>
      <p:graphicFrame>
        <p:nvGraphicFramePr>
          <p:cNvPr id="101380" name="Object 4"/>
          <p:cNvGraphicFramePr>
            <a:graphicFrameLocks noChangeAspect="1"/>
          </p:cNvGraphicFramePr>
          <p:nvPr/>
        </p:nvGraphicFramePr>
        <p:xfrm>
          <a:off x="1758950" y="1295400"/>
          <a:ext cx="5626100" cy="5219700"/>
        </p:xfrm>
        <a:graphic>
          <a:graphicData uri="http://schemas.openxmlformats.org/presentationml/2006/ole">
            <p:oleObj spid="_x0000_s101380" name="Document" r:id="rId3" imgW="5626100" imgH="5219700" progId="Word.Document.12">
              <p:link updateAutomatic="1"/>
            </p:oleObj>
          </a:graphicData>
        </a:graphic>
      </p:graphicFrame>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9500" y="1429543"/>
            <a:ext cx="6985000" cy="3998913"/>
          </a:xfrm>
          <a:prstGeom prst="rect">
            <a:avLst/>
          </a:prstGeom>
        </p:spPr>
      </p:pic>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Participants (June 2011)</a:t>
            </a:r>
            <a:endParaRPr lang="en-US" sz="3600" dirty="0"/>
          </a:p>
        </p:txBody>
      </p:sp>
      <p:sp>
        <p:nvSpPr>
          <p:cNvPr id="5" name="Rectangle 4"/>
          <p:cNvSpPr/>
          <p:nvPr/>
        </p:nvSpPr>
        <p:spPr>
          <a:xfrm>
            <a:off x="2286000" y="1720840"/>
            <a:ext cx="4572000" cy="4524315"/>
          </a:xfrm>
          <a:prstGeom prst="rect">
            <a:avLst/>
          </a:prstGeom>
        </p:spPr>
        <p:txBody>
          <a:bodyPr>
            <a:spAutoFit/>
          </a:bodyPr>
          <a:lstStyle/>
          <a:p>
            <a:pPr algn="ctr"/>
            <a:r>
              <a:rPr lang="en-US" sz="2400" b="1" dirty="0" smtClean="0">
                <a:latin typeface="Times New Roman"/>
              </a:rPr>
              <a:t>NLM</a:t>
            </a:r>
          </a:p>
          <a:p>
            <a:pPr algn="ctr"/>
            <a:r>
              <a:rPr lang="en-US" sz="2400" dirty="0" smtClean="0">
                <a:latin typeface="Times New Roman"/>
              </a:rPr>
              <a:t>Ione </a:t>
            </a:r>
            <a:r>
              <a:rPr lang="en-US" sz="2400" dirty="0" err="1" smtClean="0">
                <a:latin typeface="Times New Roman"/>
              </a:rPr>
              <a:t>Auston</a:t>
            </a:r>
            <a:endParaRPr lang="en-US" sz="2400" dirty="0" smtClean="0">
              <a:latin typeface="Times New Roman"/>
            </a:endParaRPr>
          </a:p>
          <a:p>
            <a:pPr algn="ctr"/>
            <a:r>
              <a:rPr lang="en-US" sz="2400" dirty="0" smtClean="0">
                <a:latin typeface="Times New Roman"/>
              </a:rPr>
              <a:t>Sheldon </a:t>
            </a:r>
            <a:r>
              <a:rPr lang="en-US" sz="2400" dirty="0" err="1" smtClean="0">
                <a:latin typeface="Times New Roman"/>
              </a:rPr>
              <a:t>Kotzin</a:t>
            </a:r>
            <a:endParaRPr lang="en-US" sz="2400" dirty="0" smtClean="0">
              <a:latin typeface="Times New Roman"/>
            </a:endParaRPr>
          </a:p>
          <a:p>
            <a:pPr algn="ctr"/>
            <a:r>
              <a:rPr lang="en-US" sz="2400" dirty="0" smtClean="0">
                <a:latin typeface="Times New Roman"/>
              </a:rPr>
              <a:t>Carol J. Myers</a:t>
            </a:r>
          </a:p>
          <a:p>
            <a:pPr algn="ctr"/>
            <a:r>
              <a:rPr lang="en-US" sz="2400" dirty="0" smtClean="0">
                <a:latin typeface="Times New Roman"/>
              </a:rPr>
              <a:t>Julia Royall</a:t>
            </a:r>
          </a:p>
          <a:p>
            <a:pPr algn="ctr"/>
            <a:endParaRPr lang="en-US" sz="2400" b="1" dirty="0" smtClean="0">
              <a:latin typeface="Times New Roman"/>
            </a:endParaRPr>
          </a:p>
          <a:p>
            <a:pPr algn="ctr"/>
            <a:r>
              <a:rPr lang="en-US" sz="2400" b="1" dirty="0" smtClean="0">
                <a:latin typeface="Times New Roman"/>
              </a:rPr>
              <a:t>FIC</a:t>
            </a:r>
          </a:p>
          <a:p>
            <a:pPr algn="ctr"/>
            <a:r>
              <a:rPr lang="en-US" sz="2400" dirty="0" smtClean="0">
                <a:latin typeface="Times New Roman"/>
              </a:rPr>
              <a:t>Linda E. </a:t>
            </a:r>
            <a:r>
              <a:rPr lang="en-US" sz="2400" dirty="0" err="1" smtClean="0">
                <a:latin typeface="Times New Roman"/>
              </a:rPr>
              <a:t>Kupfer</a:t>
            </a:r>
            <a:endParaRPr lang="en-US" sz="2400" dirty="0" smtClean="0">
              <a:latin typeface="Times New Roman"/>
            </a:endParaRPr>
          </a:p>
          <a:p>
            <a:pPr algn="ctr"/>
            <a:endParaRPr lang="en-US" sz="2400" b="1" dirty="0" smtClean="0">
              <a:latin typeface="Times New Roman"/>
            </a:endParaRPr>
          </a:p>
          <a:p>
            <a:pPr algn="ctr"/>
            <a:r>
              <a:rPr lang="en-US" sz="2400" b="1" dirty="0" smtClean="0">
                <a:latin typeface="Times New Roman"/>
              </a:rPr>
              <a:t>NIEHS</a:t>
            </a:r>
          </a:p>
          <a:p>
            <a:pPr algn="ctr"/>
            <a:r>
              <a:rPr lang="en-US" sz="2400" dirty="0" err="1" smtClean="0">
                <a:latin typeface="Times New Roman"/>
              </a:rPr>
              <a:t>Hui</a:t>
            </a:r>
            <a:r>
              <a:rPr lang="en-US" sz="2400" dirty="0" smtClean="0">
                <a:latin typeface="Times New Roman"/>
              </a:rPr>
              <a:t> </a:t>
            </a:r>
            <a:r>
              <a:rPr lang="en-US" sz="2400" dirty="0" err="1" smtClean="0">
                <a:latin typeface="Times New Roman"/>
              </a:rPr>
              <a:t>Hu</a:t>
            </a:r>
            <a:endParaRPr lang="en-US" sz="2400" dirty="0" smtClean="0">
              <a:latin typeface="Times New Roman"/>
            </a:endParaRPr>
          </a:p>
          <a:p>
            <a:pPr algn="ctr"/>
            <a:r>
              <a:rPr lang="en-US" sz="2400" dirty="0" smtClean="0">
                <a:latin typeface="Times New Roman"/>
              </a:rPr>
              <a:t>Mike Lo</a:t>
            </a:r>
          </a:p>
        </p:txBody>
      </p:sp>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Participants (June 2011)</a:t>
            </a:r>
            <a:endParaRPr lang="en-US" sz="3600" dirty="0"/>
          </a:p>
        </p:txBody>
      </p:sp>
      <p:sp>
        <p:nvSpPr>
          <p:cNvPr id="4" name="Rectangle 3"/>
          <p:cNvSpPr/>
          <p:nvPr/>
        </p:nvSpPr>
        <p:spPr>
          <a:xfrm>
            <a:off x="320675" y="1219200"/>
            <a:ext cx="4251325" cy="5909311"/>
          </a:xfrm>
          <a:prstGeom prst="rect">
            <a:avLst/>
          </a:prstGeom>
        </p:spPr>
        <p:txBody>
          <a:bodyPr wrap="square">
            <a:spAutoFit/>
          </a:bodyPr>
          <a:lstStyle/>
          <a:p>
            <a:r>
              <a:rPr lang="en-US" b="1" dirty="0" smtClean="0">
                <a:latin typeface="Times New Roman"/>
              </a:rPr>
              <a:t>African Journals Online</a:t>
            </a:r>
          </a:p>
          <a:p>
            <a:r>
              <a:rPr lang="en-US" dirty="0" smtClean="0">
                <a:latin typeface="Times New Roman"/>
              </a:rPr>
              <a:t>Lara Proud</a:t>
            </a:r>
          </a:p>
          <a:p>
            <a:endParaRPr lang="en-US" b="1" dirty="0" smtClean="0">
              <a:latin typeface="Times New Roman"/>
            </a:endParaRPr>
          </a:p>
          <a:p>
            <a:r>
              <a:rPr lang="en-US" b="1" dirty="0" smtClean="0">
                <a:latin typeface="Times New Roman"/>
              </a:rPr>
              <a:t>American Osteopathic Association</a:t>
            </a:r>
          </a:p>
          <a:p>
            <a:r>
              <a:rPr lang="en-US" dirty="0" smtClean="0">
                <a:latin typeface="Times New Roman"/>
              </a:rPr>
              <a:t>Diane </a:t>
            </a:r>
            <a:r>
              <a:rPr lang="en-US" dirty="0" err="1" smtClean="0">
                <a:latin typeface="Times New Roman"/>
              </a:rPr>
              <a:t>Berneath</a:t>
            </a:r>
            <a:r>
              <a:rPr lang="en-US" dirty="0" smtClean="0">
                <a:latin typeface="Times New Roman"/>
              </a:rPr>
              <a:t> Lang</a:t>
            </a:r>
          </a:p>
          <a:p>
            <a:endParaRPr lang="en-US" b="1" dirty="0" smtClean="0">
              <a:latin typeface="Times New Roman"/>
            </a:endParaRPr>
          </a:p>
          <a:p>
            <a:r>
              <a:rPr lang="en-US" b="1" dirty="0" smtClean="0">
                <a:latin typeface="Times New Roman"/>
              </a:rPr>
              <a:t>Council of Science Editors</a:t>
            </a:r>
          </a:p>
          <a:p>
            <a:r>
              <a:rPr lang="en-US" dirty="0" smtClean="0">
                <a:latin typeface="Times New Roman"/>
              </a:rPr>
              <a:t>David L. </a:t>
            </a:r>
            <a:r>
              <a:rPr lang="en-US" dirty="0" err="1" smtClean="0">
                <a:latin typeface="Times New Roman"/>
              </a:rPr>
              <a:t>Stumph</a:t>
            </a:r>
            <a:endParaRPr lang="en-US" dirty="0" smtClean="0">
              <a:latin typeface="Times New Roman"/>
            </a:endParaRPr>
          </a:p>
          <a:p>
            <a:endParaRPr lang="en-US" b="1" dirty="0" smtClean="0">
              <a:latin typeface="Times New Roman"/>
            </a:endParaRPr>
          </a:p>
          <a:p>
            <a:r>
              <a:rPr lang="en-US" b="1" dirty="0" err="1" smtClean="0">
                <a:latin typeface="Times New Roman"/>
              </a:rPr>
              <a:t>CrossRef</a:t>
            </a:r>
            <a:endParaRPr lang="en-US" b="1" dirty="0" smtClean="0">
              <a:latin typeface="Times New Roman"/>
            </a:endParaRPr>
          </a:p>
          <a:p>
            <a:r>
              <a:rPr lang="en-US" dirty="0" smtClean="0">
                <a:latin typeface="Times New Roman"/>
              </a:rPr>
              <a:t>Carol Anne Meyer</a:t>
            </a:r>
          </a:p>
          <a:p>
            <a:endParaRPr lang="en-US" dirty="0" smtClean="0">
              <a:latin typeface="Times New Roman"/>
            </a:endParaRPr>
          </a:p>
          <a:p>
            <a:r>
              <a:rPr lang="en-US" b="1" dirty="0" smtClean="0">
                <a:latin typeface="Times New Roman"/>
              </a:rPr>
              <a:t>Kaufman-Wills Group, LLC</a:t>
            </a:r>
          </a:p>
          <a:p>
            <a:r>
              <a:rPr lang="en-US" dirty="0" smtClean="0">
                <a:latin typeface="Times New Roman"/>
              </a:rPr>
              <a:t>Cara S. Kaufman</a:t>
            </a:r>
          </a:p>
          <a:p>
            <a:endParaRPr lang="en-US" b="1" dirty="0" smtClean="0">
              <a:latin typeface="Times New Roman"/>
            </a:endParaRPr>
          </a:p>
          <a:p>
            <a:r>
              <a:rPr lang="en-US" b="1" dirty="0" err="1" smtClean="0">
                <a:latin typeface="Times New Roman"/>
              </a:rPr>
              <a:t>ScholarOne</a:t>
            </a:r>
            <a:endParaRPr lang="en-US" b="1" dirty="0" smtClean="0">
              <a:latin typeface="Times New Roman"/>
            </a:endParaRPr>
          </a:p>
          <a:p>
            <a:r>
              <a:rPr lang="en-US" dirty="0" smtClean="0">
                <a:latin typeface="Times New Roman"/>
              </a:rPr>
              <a:t>Paige Angle</a:t>
            </a:r>
          </a:p>
          <a:p>
            <a:r>
              <a:rPr lang="en-US" dirty="0" smtClean="0">
                <a:latin typeface="Times New Roman"/>
              </a:rPr>
              <a:t>George </a:t>
            </a:r>
            <a:r>
              <a:rPr lang="en-US" dirty="0" err="1" smtClean="0">
                <a:latin typeface="Times New Roman"/>
              </a:rPr>
              <a:t>Kowal</a:t>
            </a:r>
            <a:endParaRPr lang="en-US" dirty="0" smtClean="0">
              <a:latin typeface="Times New Roman"/>
            </a:endParaRPr>
          </a:p>
          <a:p>
            <a:r>
              <a:rPr lang="en-US" dirty="0" smtClean="0">
                <a:latin typeface="Times New Roman"/>
              </a:rPr>
              <a:t>Shawn </a:t>
            </a:r>
            <a:r>
              <a:rPr lang="en-US" dirty="0" err="1" smtClean="0">
                <a:latin typeface="Times New Roman"/>
              </a:rPr>
              <a:t>Mollen</a:t>
            </a:r>
            <a:endParaRPr lang="en-US" dirty="0" smtClean="0">
              <a:latin typeface="Times New Roman"/>
            </a:endParaRPr>
          </a:p>
          <a:p>
            <a:r>
              <a:rPr lang="en-US" dirty="0" err="1" smtClean="0">
                <a:latin typeface="Times New Roman"/>
              </a:rPr>
              <a:t>Isidora</a:t>
            </a:r>
            <a:r>
              <a:rPr lang="en-US" dirty="0" smtClean="0">
                <a:latin typeface="Times New Roman"/>
              </a:rPr>
              <a:t> </a:t>
            </a:r>
            <a:r>
              <a:rPr lang="en-US" dirty="0" err="1" smtClean="0">
                <a:latin typeface="Times New Roman"/>
              </a:rPr>
              <a:t>Rajsic</a:t>
            </a:r>
            <a:endParaRPr lang="en-US" dirty="0" smtClean="0">
              <a:latin typeface="Times New Roman"/>
            </a:endParaRPr>
          </a:p>
          <a:p>
            <a:endParaRPr lang="en-US" dirty="0" smtClean="0">
              <a:latin typeface="Times New Roman"/>
            </a:endParaRPr>
          </a:p>
        </p:txBody>
      </p:sp>
      <p:sp>
        <p:nvSpPr>
          <p:cNvPr id="6" name="Rectangle 5"/>
          <p:cNvSpPr/>
          <p:nvPr/>
        </p:nvSpPr>
        <p:spPr>
          <a:xfrm>
            <a:off x="4572000" y="1219200"/>
            <a:ext cx="4572000" cy="4801315"/>
          </a:xfrm>
          <a:prstGeom prst="rect">
            <a:avLst/>
          </a:prstGeom>
        </p:spPr>
        <p:txBody>
          <a:bodyPr>
            <a:spAutoFit/>
          </a:bodyPr>
          <a:lstStyle/>
          <a:p>
            <a:r>
              <a:rPr lang="en-US" b="1" dirty="0" smtClean="0">
                <a:latin typeface="Times New Roman"/>
              </a:rPr>
              <a:t>SPI Global Services</a:t>
            </a:r>
          </a:p>
          <a:p>
            <a:r>
              <a:rPr lang="en-US" dirty="0" smtClean="0">
                <a:latin typeface="Times New Roman"/>
              </a:rPr>
              <a:t>Karina C. </a:t>
            </a:r>
            <a:r>
              <a:rPr lang="en-US" dirty="0" err="1" smtClean="0">
                <a:latin typeface="Times New Roman"/>
              </a:rPr>
              <a:t>Felizardo</a:t>
            </a:r>
            <a:endParaRPr lang="en-US" dirty="0" smtClean="0">
              <a:latin typeface="Times New Roman"/>
            </a:endParaRPr>
          </a:p>
          <a:p>
            <a:r>
              <a:rPr lang="en-US" dirty="0" smtClean="0">
                <a:latin typeface="Times New Roman"/>
              </a:rPr>
              <a:t>Lyn Fuentes</a:t>
            </a:r>
          </a:p>
          <a:p>
            <a:r>
              <a:rPr lang="en-US" dirty="0" smtClean="0">
                <a:latin typeface="Times New Roman"/>
              </a:rPr>
              <a:t>Golda </a:t>
            </a:r>
            <a:r>
              <a:rPr lang="en-US" dirty="0" err="1" smtClean="0">
                <a:latin typeface="Times New Roman"/>
              </a:rPr>
              <a:t>Galarce</a:t>
            </a:r>
            <a:endParaRPr lang="en-US" dirty="0" smtClean="0">
              <a:latin typeface="Times New Roman"/>
            </a:endParaRPr>
          </a:p>
          <a:p>
            <a:r>
              <a:rPr lang="en-US" dirty="0" err="1" smtClean="0">
                <a:latin typeface="Times New Roman"/>
              </a:rPr>
              <a:t>Srinivasan</a:t>
            </a:r>
            <a:r>
              <a:rPr lang="en-US" dirty="0" smtClean="0">
                <a:latin typeface="Times New Roman"/>
              </a:rPr>
              <a:t> K </a:t>
            </a:r>
            <a:r>
              <a:rPr lang="en-US" dirty="0" err="1" smtClean="0">
                <a:latin typeface="Times New Roman"/>
              </a:rPr>
              <a:t>Govindarajan</a:t>
            </a:r>
            <a:endParaRPr lang="en-US" dirty="0" smtClean="0">
              <a:latin typeface="Times New Roman"/>
            </a:endParaRPr>
          </a:p>
          <a:p>
            <a:r>
              <a:rPr lang="en-US" dirty="0" err="1" smtClean="0">
                <a:latin typeface="Times New Roman"/>
              </a:rPr>
              <a:t>Roda</a:t>
            </a:r>
            <a:r>
              <a:rPr lang="en-US" dirty="0" smtClean="0">
                <a:latin typeface="Times New Roman"/>
              </a:rPr>
              <a:t> Narvaez</a:t>
            </a:r>
          </a:p>
          <a:p>
            <a:r>
              <a:rPr lang="en-US" dirty="0" smtClean="0">
                <a:latin typeface="Times New Roman"/>
              </a:rPr>
              <a:t>Virgil </a:t>
            </a:r>
            <a:r>
              <a:rPr lang="en-US" dirty="0" err="1" smtClean="0">
                <a:latin typeface="Times New Roman"/>
              </a:rPr>
              <a:t>Sangalang</a:t>
            </a:r>
            <a:endParaRPr lang="en-US" dirty="0" smtClean="0">
              <a:latin typeface="Times New Roman"/>
            </a:endParaRPr>
          </a:p>
          <a:p>
            <a:endParaRPr lang="en-US" dirty="0" smtClean="0">
              <a:latin typeface="Times New Roman"/>
            </a:endParaRPr>
          </a:p>
          <a:p>
            <a:r>
              <a:rPr lang="en-US" b="1" dirty="0" smtClean="0">
                <a:latin typeface="Times New Roman"/>
              </a:rPr>
              <a:t>Thomson Reuters</a:t>
            </a:r>
          </a:p>
          <a:p>
            <a:r>
              <a:rPr lang="en-US" dirty="0" smtClean="0">
                <a:latin typeface="Times New Roman"/>
              </a:rPr>
              <a:t>Nancy </a:t>
            </a:r>
            <a:r>
              <a:rPr lang="en-US" dirty="0" err="1" smtClean="0">
                <a:latin typeface="Times New Roman"/>
              </a:rPr>
              <a:t>Moebes</a:t>
            </a:r>
            <a:endParaRPr lang="en-US" dirty="0" smtClean="0">
              <a:latin typeface="Times New Roman"/>
            </a:endParaRPr>
          </a:p>
          <a:p>
            <a:r>
              <a:rPr lang="en-US" dirty="0" smtClean="0">
                <a:latin typeface="Times New Roman"/>
              </a:rPr>
              <a:t>James </a:t>
            </a:r>
            <a:r>
              <a:rPr lang="en-US" dirty="0" err="1" smtClean="0">
                <a:latin typeface="Times New Roman"/>
              </a:rPr>
              <a:t>Testa</a:t>
            </a:r>
            <a:endParaRPr lang="en-US" dirty="0" smtClean="0">
              <a:latin typeface="Times New Roman"/>
            </a:endParaRPr>
          </a:p>
          <a:p>
            <a:endParaRPr lang="en-US" dirty="0" smtClean="0">
              <a:latin typeface="Times New Roman"/>
            </a:endParaRPr>
          </a:p>
          <a:p>
            <a:r>
              <a:rPr lang="en-US" b="1" dirty="0" smtClean="0">
                <a:latin typeface="Times New Roman"/>
              </a:rPr>
              <a:t>University of Western Australia</a:t>
            </a:r>
          </a:p>
          <a:p>
            <a:r>
              <a:rPr lang="en-US" dirty="0" err="1" smtClean="0">
                <a:latin typeface="Times New Roman"/>
              </a:rPr>
              <a:t>Muza</a:t>
            </a:r>
            <a:r>
              <a:rPr lang="en-US" dirty="0" smtClean="0">
                <a:latin typeface="Times New Roman"/>
              </a:rPr>
              <a:t> </a:t>
            </a:r>
            <a:r>
              <a:rPr lang="en-US" dirty="0" err="1" smtClean="0">
                <a:latin typeface="Times New Roman"/>
              </a:rPr>
              <a:t>Gondwe</a:t>
            </a:r>
            <a:endParaRPr lang="en-US" dirty="0" smtClean="0">
              <a:latin typeface="Times New Roman"/>
            </a:endParaRPr>
          </a:p>
          <a:p>
            <a:endParaRPr lang="en-US" dirty="0" smtClean="0">
              <a:latin typeface="Times New Roman"/>
            </a:endParaRPr>
          </a:p>
          <a:p>
            <a:r>
              <a:rPr lang="en-US" b="1" dirty="0" smtClean="0">
                <a:latin typeface="Times New Roman"/>
              </a:rPr>
              <a:t>Consultant</a:t>
            </a:r>
          </a:p>
          <a:p>
            <a:r>
              <a:rPr lang="en-US" dirty="0" smtClean="0">
                <a:latin typeface="Times New Roman"/>
              </a:rPr>
              <a:t>Ruth </a:t>
            </a:r>
            <a:r>
              <a:rPr lang="en-US" dirty="0" err="1" smtClean="0">
                <a:latin typeface="Times New Roman"/>
              </a:rPr>
              <a:t>Peyser</a:t>
            </a:r>
            <a:endParaRPr lang="en-US" dirty="0" smtClean="0">
              <a:latin typeface="Times New Roman"/>
            </a:endParaRPr>
          </a:p>
        </p:txBody>
      </p:sp>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hematic may 21 2011.jpg"/>
          <p:cNvPicPr>
            <a:picLocks noChangeAspect="1"/>
          </p:cNvPicPr>
          <p:nvPr/>
        </p:nvPicPr>
        <p:blipFill>
          <a:blip r:embed="rId3"/>
          <a:srcRect b="3892"/>
          <a:stretch>
            <a:fillRect/>
          </a:stretch>
        </p:blipFill>
        <p:spPr>
          <a:xfrm>
            <a:off x="2169132" y="186273"/>
            <a:ext cx="4805735" cy="6485453"/>
          </a:xfrm>
          <a:prstGeom prst="rect">
            <a:avLst/>
          </a:prstGeom>
        </p:spPr>
      </p:pic>
      <p:sp>
        <p:nvSpPr>
          <p:cNvPr id="3" name="Oval 2"/>
          <p:cNvSpPr/>
          <p:nvPr/>
        </p:nvSpPr>
        <p:spPr>
          <a:xfrm>
            <a:off x="3886200" y="4191000"/>
            <a:ext cx="1168746" cy="1168746"/>
          </a:xfrm>
          <a:prstGeom prst="ellipse">
            <a:avLst/>
          </a:prstGeom>
          <a:noFill/>
          <a:ln w="41275"/>
          <a:effectLst>
            <a:glow rad="177800">
              <a:schemeClr val="accent2">
                <a:alpha val="59000"/>
              </a:schemeClr>
            </a:glow>
          </a:effectLst>
        </p:spPr>
        <p:style>
          <a:lnRef idx="1">
            <a:schemeClr val="accent1"/>
          </a:lnRef>
          <a:fillRef idx="3">
            <a:schemeClr val="accent1"/>
          </a:fillRef>
          <a:effectRef idx="2">
            <a:schemeClr val="accent1"/>
          </a:effectRef>
          <a:fontRef idx="minor">
            <a:schemeClr val="lt1"/>
          </a:fontRef>
        </p:style>
        <p:txBody>
          <a:bodyPr/>
          <a:lstStyle/>
          <a:p>
            <a:endParaRPr lang="en-US" baseline="-25000" dirty="0"/>
          </a:p>
        </p:txBody>
      </p:sp>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AJPP Meeting at NIH</a:t>
            </a:r>
            <a:br>
              <a:rPr lang="en-US" dirty="0" smtClean="0"/>
            </a:br>
            <a:r>
              <a:rPr lang="en-US" dirty="0" smtClean="0"/>
              <a:t>April 28-29 2011</a:t>
            </a:r>
            <a:endParaRPr lang="en-US" dirty="0"/>
          </a:p>
        </p:txBody>
      </p:sp>
      <p:sp>
        <p:nvSpPr>
          <p:cNvPr id="5" name="Subtitle 4"/>
          <p:cNvSpPr>
            <a:spLocks noGrp="1"/>
          </p:cNvSpPr>
          <p:nvPr>
            <p:ph type="subTitle" idx="1"/>
          </p:nvPr>
        </p:nvSpPr>
        <p:spPr/>
        <p:txBody>
          <a:bodyPr/>
          <a:lstStyle/>
          <a:p>
            <a:endParaRPr lang="en-US"/>
          </a:p>
        </p:txBody>
      </p:sp>
      <p:pic>
        <p:nvPicPr>
          <p:cNvPr id="6" name="Picture 5"/>
          <p:cNvPicPr>
            <a:picLocks noChangeAspect="1"/>
          </p:cNvPicPr>
          <p:nvPr/>
        </p:nvPicPr>
        <p:blipFill>
          <a:blip r:embed="rId2"/>
          <a:stretch>
            <a:fillRect/>
          </a:stretch>
        </p:blipFill>
        <p:spPr>
          <a:xfrm>
            <a:off x="915127" y="1575738"/>
            <a:ext cx="7313746" cy="4879640"/>
          </a:xfrm>
          <a:prstGeom prst="rect">
            <a:avLst/>
          </a:prstGeom>
        </p:spPr>
      </p:pic>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April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134984" y="1796650"/>
            <a:ext cx="6874031" cy="4586267"/>
          </a:xfrm>
          <a:prstGeom prst="rect">
            <a:avLst/>
          </a:prstGeom>
        </p:spPr>
      </p:pic>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April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941069" y="1586672"/>
            <a:ext cx="7261861" cy="4845023"/>
          </a:xfrm>
          <a:prstGeom prst="rect">
            <a:avLst/>
          </a:prstGeom>
        </p:spPr>
      </p:pic>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April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890173" y="1621988"/>
            <a:ext cx="7363653" cy="4912937"/>
          </a:xfrm>
          <a:prstGeom prst="rect">
            <a:avLst/>
          </a:prstGeom>
        </p:spPr>
      </p:pic>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April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908896" y="1606004"/>
            <a:ext cx="7326207" cy="4887954"/>
          </a:xfrm>
          <a:prstGeom prst="rect">
            <a:avLst/>
          </a:prstGeom>
        </p:spPr>
      </p:pic>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April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lum bright="5000" contrast="5000"/>
          </a:blip>
          <a:stretch>
            <a:fillRect/>
          </a:stretch>
        </p:blipFill>
        <p:spPr>
          <a:xfrm>
            <a:off x="950452" y="1681124"/>
            <a:ext cx="7243096" cy="4832503"/>
          </a:xfrm>
          <a:prstGeom prst="rect">
            <a:avLst/>
          </a:prstGeom>
        </p:spPr>
      </p:pic>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04800"/>
            <a:ext cx="9144000" cy="838200"/>
          </a:xfrm>
        </p:spPr>
        <p:txBody>
          <a:bodyPr anchor="t"/>
          <a:lstStyle/>
          <a:p>
            <a:pPr>
              <a:lnSpc>
                <a:spcPct val="100000"/>
              </a:lnSpc>
            </a:pPr>
            <a:r>
              <a:rPr lang="en-US" sz="2800" dirty="0" smtClean="0"/>
              <a:t>Network of African Medical Librarians </a:t>
            </a:r>
            <a:br>
              <a:rPr lang="en-US" sz="2800" dirty="0" smtClean="0"/>
            </a:br>
            <a:r>
              <a:rPr lang="en-US" sz="2800" dirty="0" smtClean="0"/>
              <a:t>and Deans</a:t>
            </a:r>
            <a:endParaRPr lang="en-US" sz="2800" dirty="0"/>
          </a:p>
        </p:txBody>
      </p:sp>
      <p:sp>
        <p:nvSpPr>
          <p:cNvPr id="3" name="Subtitle 2"/>
          <p:cNvSpPr>
            <a:spLocks noGrp="1"/>
          </p:cNvSpPr>
          <p:nvPr>
            <p:ph type="subTitle" idx="1"/>
          </p:nvPr>
        </p:nvSpPr>
        <p:spPr/>
        <p:txBody>
          <a:bodyPr/>
          <a:lstStyle/>
          <a:p>
            <a:endParaRPr lang="en-US"/>
          </a:p>
        </p:txBody>
      </p:sp>
      <p:sp>
        <p:nvSpPr>
          <p:cNvPr id="4" name="TextBox 3"/>
          <p:cNvSpPr txBox="1"/>
          <p:nvPr/>
        </p:nvSpPr>
        <p:spPr>
          <a:xfrm>
            <a:off x="320676" y="1371600"/>
            <a:ext cx="8502650" cy="5262980"/>
          </a:xfrm>
          <a:prstGeom prst="rect">
            <a:avLst/>
          </a:prstGeom>
          <a:noFill/>
        </p:spPr>
        <p:txBody>
          <a:bodyPr wrap="square" rtlCol="0">
            <a:spAutoFit/>
          </a:bodyPr>
          <a:lstStyle/>
          <a:p>
            <a:r>
              <a:rPr lang="en-US" dirty="0" smtClean="0">
                <a:latin typeface="American Typewriter"/>
                <a:cs typeface="American Typewriter"/>
              </a:rPr>
              <a:t> </a:t>
            </a:r>
          </a:p>
          <a:p>
            <a:r>
              <a:rPr lang="en-US" sz="2800" b="1" dirty="0" smtClean="0">
                <a:solidFill>
                  <a:schemeClr val="accent1">
                    <a:lumMod val="75000"/>
                  </a:schemeClr>
                </a:solidFill>
                <a:latin typeface="American Typewriter"/>
                <a:cs typeface="American Typewriter"/>
              </a:rPr>
              <a:t>Training </a:t>
            </a:r>
            <a:r>
              <a:rPr lang="en-US" sz="2800" b="1" dirty="0" err="1" smtClean="0">
                <a:solidFill>
                  <a:schemeClr val="accent1">
                    <a:lumMod val="75000"/>
                  </a:schemeClr>
                </a:solidFill>
                <a:latin typeface="American Typewriter"/>
                <a:cs typeface="American Typewriter"/>
              </a:rPr>
              <a:t>Manual:Finding</a:t>
            </a:r>
            <a:r>
              <a:rPr lang="en-US" sz="2800" b="1" dirty="0" smtClean="0">
                <a:solidFill>
                  <a:schemeClr val="accent1">
                    <a:lumMod val="75000"/>
                  </a:schemeClr>
                </a:solidFill>
                <a:latin typeface="American Typewriter"/>
                <a:cs typeface="American Typewriter"/>
              </a:rPr>
              <a:t>, Organizing, and Using Medical Information</a:t>
            </a:r>
          </a:p>
          <a:p>
            <a:r>
              <a:rPr lang="en-US" sz="2800" b="1" dirty="0" smtClean="0">
                <a:latin typeface="American Typewriter"/>
                <a:cs typeface="American Typewriter"/>
              </a:rPr>
              <a:t>Objectives:</a:t>
            </a:r>
            <a:endParaRPr lang="en-US" sz="2800" dirty="0" smtClean="0">
              <a:latin typeface="American Typewriter"/>
              <a:cs typeface="American Typewriter"/>
            </a:endParaRPr>
          </a:p>
          <a:p>
            <a:pPr marL="228600" lvl="0" indent="-228600">
              <a:spcBef>
                <a:spcPts val="1200"/>
              </a:spcBef>
              <a:buFont typeface="Arial"/>
              <a:buChar char="•"/>
            </a:pPr>
            <a:r>
              <a:rPr lang="en-US" sz="2800" dirty="0" smtClean="0">
                <a:latin typeface="American Typewriter"/>
                <a:cs typeface="American Typewriter"/>
              </a:rPr>
              <a:t>Establish standards so that Information Literacy training is uniform in all health science schools on the African continent</a:t>
            </a:r>
          </a:p>
          <a:p>
            <a:pPr marL="228600" lvl="0" indent="-228600">
              <a:buFont typeface="Arial"/>
              <a:buChar char="•"/>
            </a:pPr>
            <a:r>
              <a:rPr lang="en-US" sz="2800" dirty="0" smtClean="0">
                <a:latin typeface="American Typewriter"/>
                <a:cs typeface="American Typewriter"/>
              </a:rPr>
              <a:t>Establish guidelines for Information Literacy training</a:t>
            </a:r>
          </a:p>
          <a:p>
            <a:pPr marL="228600" lvl="0" indent="-228600">
              <a:buFont typeface="Arial"/>
              <a:buChar char="•"/>
            </a:pPr>
            <a:r>
              <a:rPr lang="en-US" sz="2800" dirty="0" smtClean="0">
                <a:latin typeface="American Typewriter"/>
                <a:cs typeface="American Typewriter"/>
              </a:rPr>
              <a:t>Develop a self-instruction tool that can be used by both trainers and users</a:t>
            </a:r>
          </a:p>
          <a:p>
            <a:endParaRPr lang="en-US" sz="2800" dirty="0" smtClean="0">
              <a:latin typeface="American Typewriter"/>
              <a:cs typeface="American Typewriter"/>
            </a:endParaRPr>
          </a:p>
        </p:txBody>
      </p:sp>
    </p:spTree>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normAutofit fontScale="90000"/>
          </a:bodyPr>
          <a:lstStyle/>
          <a:p>
            <a:pPr eaLnBrk="1" hangingPunct="1"/>
            <a:r>
              <a:rPr lang="en-US" dirty="0"/>
              <a:t>African</a:t>
            </a:r>
            <a:r>
              <a:rPr lang="en-US" dirty="0" smtClean="0"/>
              <a:t> Journal Partnership </a:t>
            </a:r>
            <a:r>
              <a:rPr lang="en-US" dirty="0"/>
              <a:t>Project </a:t>
            </a:r>
          </a:p>
        </p:txBody>
      </p:sp>
      <p:sp>
        <p:nvSpPr>
          <p:cNvPr id="5" name="Slide Number Placeholder 4"/>
          <p:cNvSpPr>
            <a:spLocks noGrp="1"/>
          </p:cNvSpPr>
          <p:nvPr>
            <p:ph type="sldNum" idx="4294967295"/>
          </p:nvPr>
        </p:nvSpPr>
        <p:spPr>
          <a:xfrm>
            <a:off x="0" y="6356350"/>
            <a:ext cx="2133600" cy="365125"/>
          </a:xfrm>
        </p:spPr>
        <p:txBody>
          <a:bodyPr/>
          <a:lstStyle/>
          <a:p>
            <a:fld id="{1E06134D-0970-314D-8207-38532C100489}" type="slidenum">
              <a:rPr lang="en-US" smtClean="0"/>
              <a:pPr/>
              <a:t>3</a:t>
            </a:fld>
            <a:endParaRPr lang="en-US"/>
          </a:p>
        </p:txBody>
      </p:sp>
      <p:pic>
        <p:nvPicPr>
          <p:cNvPr id="6" name="Picture 5"/>
          <p:cNvPicPr>
            <a:picLocks noChangeAspect="1"/>
          </p:cNvPicPr>
          <p:nvPr/>
        </p:nvPicPr>
        <p:blipFill>
          <a:blip r:embed="rId3"/>
          <a:stretch>
            <a:fillRect/>
          </a:stretch>
        </p:blipFill>
        <p:spPr>
          <a:xfrm>
            <a:off x="2106262" y="1587922"/>
            <a:ext cx="4806950" cy="5270078"/>
          </a:xfrm>
          <a:prstGeom prst="rect">
            <a:avLst/>
          </a:prstGeom>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20675"/>
            <a:ext cx="8915400" cy="1050925"/>
          </a:xfrm>
        </p:spPr>
        <p:txBody>
          <a:bodyPr/>
          <a:lstStyle/>
          <a:p>
            <a:r>
              <a:rPr lang="en-US" sz="2800" dirty="0" smtClean="0"/>
              <a:t>You Tube Videos "Finding, </a:t>
            </a:r>
            <a:r>
              <a:rPr lang="en-US" sz="2800" dirty="0" err="1" smtClean="0"/>
              <a:t>Organising</a:t>
            </a:r>
            <a:r>
              <a:rPr lang="en-US" sz="2800" dirty="0" smtClean="0"/>
              <a:t>, and Using Medical Information”</a:t>
            </a:r>
            <a:endParaRPr lang="en-US" sz="2800" dirty="0"/>
          </a:p>
        </p:txBody>
      </p:sp>
      <p:sp>
        <p:nvSpPr>
          <p:cNvPr id="3" name="Subtitle 2"/>
          <p:cNvSpPr>
            <a:spLocks noGrp="1"/>
          </p:cNvSpPr>
          <p:nvPr>
            <p:ph type="subTitle" idx="1"/>
          </p:nvPr>
        </p:nvSpPr>
        <p:spPr/>
        <p:txBody>
          <a:bodyPr/>
          <a:lstStyle/>
          <a:p>
            <a:endParaRPr lang="en-US"/>
          </a:p>
        </p:txBody>
      </p:sp>
      <p:graphicFrame>
        <p:nvGraphicFramePr>
          <p:cNvPr id="5" name="Table 4"/>
          <p:cNvGraphicFramePr>
            <a:graphicFrameLocks noGrp="1"/>
          </p:cNvGraphicFramePr>
          <p:nvPr/>
        </p:nvGraphicFramePr>
        <p:xfrm>
          <a:off x="304800" y="2209795"/>
          <a:ext cx="8534399" cy="3810004"/>
        </p:xfrm>
        <a:graphic>
          <a:graphicData uri="http://schemas.openxmlformats.org/drawingml/2006/table">
            <a:tbl>
              <a:tblPr>
                <a:tableStyleId>{69CF1AB2-1976-4502-BF36-3FF5EA218861}</a:tableStyleId>
              </a:tblPr>
              <a:tblGrid>
                <a:gridCol w="4688690"/>
                <a:gridCol w="3845709"/>
              </a:tblGrid>
              <a:tr h="346364">
                <a:tc>
                  <a:txBody>
                    <a:bodyPr/>
                    <a:lstStyle/>
                    <a:p>
                      <a:pPr algn="l" fontAlgn="b"/>
                      <a:r>
                        <a:rPr lang="en-US" sz="1200" u="none" strike="noStrike" dirty="0">
                          <a:latin typeface="Arial Rounded MT Bold"/>
                          <a:cs typeface="Arial Rounded MT Bold"/>
                        </a:rPr>
                        <a:t>Module</a:t>
                      </a:r>
                      <a:endParaRPr lang="en-US" sz="1200" b="1"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Presenter</a:t>
                      </a:r>
                      <a:endParaRPr lang="en-US" sz="1200" b="1"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Introduction, AHILA President</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Nasra Gathoni</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Module 1 Information Sources </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Grace Ajuwon</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Module 2 Searching Tools     </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Thembani Malapela</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Module 3 Electronic Information Searching Techniques  </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Nancy Kamau   </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Module 4 Management of Information </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Abda Anne </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dirty="0">
                          <a:latin typeface="Arial Rounded MT Bold"/>
                          <a:cs typeface="Arial Rounded MT Bold"/>
                        </a:rPr>
                        <a:t>Module 5 Intellectual Property Rights </a:t>
                      </a:r>
                      <a:endParaRPr lang="en-US" sz="1200" b="0" i="0" u="none" strike="noStrike" dirty="0">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Christine Kanyengo    </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a:latin typeface="Arial Rounded MT Bold"/>
                          <a:cs typeface="Arial Rounded MT Bold"/>
                        </a:rPr>
                        <a:t>Module 6 Evaluation of Information </a:t>
                      </a:r>
                      <a:endParaRPr lang="en-US" sz="1200" b="0" i="0" u="none" strike="noStrike">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Abda Anne </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a:latin typeface="Arial Rounded MT Bold"/>
                          <a:cs typeface="Arial Rounded MT Bold"/>
                        </a:rPr>
                        <a:t>Module 7 Scholarly Communication </a:t>
                      </a:r>
                      <a:endParaRPr lang="en-US" sz="1200" b="0" i="0" u="none" strike="noStrike">
                        <a:latin typeface="Arial Rounded MT Bold"/>
                        <a:cs typeface="Arial Rounded MT Bold"/>
                      </a:endParaRPr>
                    </a:p>
                  </a:txBody>
                  <a:tcPr marL="12700" marR="12700" marT="12700" marB="0" anchor="b"/>
                </a:tc>
                <a:tc>
                  <a:txBody>
                    <a:bodyPr/>
                    <a:lstStyle/>
                    <a:p>
                      <a:pPr algn="l" fontAlgn="b"/>
                      <a:r>
                        <a:rPr lang="en-US" sz="1200" u="none" strike="noStrike">
                          <a:latin typeface="Arial Rounded MT Bold"/>
                          <a:cs typeface="Arial Rounded MT Bold"/>
                        </a:rPr>
                        <a:t>Christine Kanyengo/Sara Mbaga </a:t>
                      </a:r>
                      <a:endParaRPr lang="en-US" sz="1200" b="0" i="0" u="none" strike="noStrike">
                        <a:latin typeface="Arial Rounded MT Bold"/>
                        <a:cs typeface="Arial Rounded MT Bold"/>
                      </a:endParaRPr>
                    </a:p>
                  </a:txBody>
                  <a:tcPr marL="12700" marR="12700" marT="12700" marB="0" anchor="b"/>
                </a:tc>
              </a:tr>
              <a:tr h="346364">
                <a:tc>
                  <a:txBody>
                    <a:bodyPr/>
                    <a:lstStyle/>
                    <a:p>
                      <a:pPr algn="l" fontAlgn="b"/>
                      <a:r>
                        <a:rPr lang="en-US" sz="1200" u="none" strike="noStrike">
                          <a:latin typeface="Arial Rounded MT Bold"/>
                          <a:cs typeface="Arial Rounded MT Bold"/>
                        </a:rPr>
                        <a:t>French version</a:t>
                      </a:r>
                      <a:endParaRPr lang="en-US" sz="1200" b="0" i="0" u="none" strike="noStrike">
                        <a:latin typeface="Arial Rounded MT Bold"/>
                        <a:cs typeface="Arial Rounded MT Bold"/>
                      </a:endParaRPr>
                    </a:p>
                  </a:txBody>
                  <a:tcPr marL="12700" marR="12700" marT="12700" marB="0" anchor="b"/>
                </a:tc>
                <a:tc>
                  <a:txBody>
                    <a:bodyPr/>
                    <a:lstStyle/>
                    <a:p>
                      <a:pPr algn="l" fontAlgn="b"/>
                      <a:r>
                        <a:rPr lang="en-US" sz="1200" u="none" strike="noStrike" dirty="0" err="1">
                          <a:latin typeface="Arial Rounded MT Bold"/>
                          <a:cs typeface="Arial Rounded MT Bold"/>
                        </a:rPr>
                        <a:t>Abda</a:t>
                      </a:r>
                      <a:r>
                        <a:rPr lang="en-US" sz="1200" u="none" strike="noStrike" dirty="0">
                          <a:latin typeface="Arial Rounded MT Bold"/>
                          <a:cs typeface="Arial Rounded MT Bold"/>
                        </a:rPr>
                        <a:t> Anne</a:t>
                      </a:r>
                      <a:endParaRPr lang="en-US" sz="1200" b="0" i="0" u="none" strike="noStrike" dirty="0">
                        <a:latin typeface="Arial Rounded MT Bold"/>
                        <a:cs typeface="Arial Rounded MT Bold"/>
                      </a:endParaRPr>
                    </a:p>
                  </a:txBody>
                  <a:tcPr marL="12700" marR="12700" marT="12700" marB="0" anchor="b"/>
                </a:tc>
              </a:tr>
              <a:tr h="346364">
                <a:tc>
                  <a:txBody>
                    <a:bodyPr/>
                    <a:lstStyle/>
                    <a:p>
                      <a:pPr algn="l" fontAlgn="b"/>
                      <a:r>
                        <a:rPr lang="en-US" sz="1200" u="none" strike="noStrike">
                          <a:latin typeface="Arial Rounded MT Bold"/>
                          <a:cs typeface="Arial Rounded MT Bold"/>
                        </a:rPr>
                        <a:t>Portuguese version</a:t>
                      </a:r>
                      <a:endParaRPr lang="en-US" sz="1200" b="0" i="0" u="none" strike="noStrike">
                        <a:latin typeface="Arial Rounded MT Bold"/>
                        <a:cs typeface="Arial Rounded MT Bold"/>
                      </a:endParaRPr>
                    </a:p>
                  </a:txBody>
                  <a:tcPr marL="12700" marR="12700" marT="12700" marB="0" anchor="b"/>
                </a:tc>
                <a:tc>
                  <a:txBody>
                    <a:bodyPr/>
                    <a:lstStyle/>
                    <a:p>
                      <a:pPr algn="l" fontAlgn="b"/>
                      <a:r>
                        <a:rPr lang="en-US" sz="1200" u="none" strike="noStrike" dirty="0">
                          <a:latin typeface="Arial Rounded MT Bold"/>
                          <a:cs typeface="Arial Rounded MT Bold"/>
                        </a:rPr>
                        <a:t>Cristina </a:t>
                      </a:r>
                      <a:r>
                        <a:rPr lang="en-US" sz="1200" u="none" strike="noStrike" dirty="0" err="1">
                          <a:latin typeface="Arial Rounded MT Bold"/>
                          <a:cs typeface="Arial Rounded MT Bold"/>
                        </a:rPr>
                        <a:t>Horta</a:t>
                      </a:r>
                      <a:endParaRPr lang="en-US" sz="1200" b="0" i="0" u="none" strike="noStrike" dirty="0">
                        <a:latin typeface="Arial Rounded MT Bold"/>
                        <a:cs typeface="Arial Rounded MT Bold"/>
                      </a:endParaRPr>
                    </a:p>
                  </a:txBody>
                  <a:tcPr marL="12700" marR="12700" marT="12700" marB="0" anchor="b"/>
                </a:tc>
              </a:tr>
            </a:tbl>
          </a:graphicData>
        </a:graphic>
      </p:graphicFrame>
      <p:sp>
        <p:nvSpPr>
          <p:cNvPr id="6" name="TextBox 5"/>
          <p:cNvSpPr txBox="1"/>
          <p:nvPr/>
        </p:nvSpPr>
        <p:spPr>
          <a:xfrm>
            <a:off x="304800" y="1692535"/>
            <a:ext cx="8534399" cy="461665"/>
          </a:xfrm>
          <a:prstGeom prst="rect">
            <a:avLst/>
          </a:prstGeom>
          <a:noFill/>
        </p:spPr>
        <p:txBody>
          <a:bodyPr wrap="square" rtlCol="0" anchor="ctr">
            <a:spAutoFit/>
          </a:bodyPr>
          <a:lstStyle/>
          <a:p>
            <a:pPr algn="ctr"/>
            <a:r>
              <a:rPr lang="en-US" sz="2400" b="1" dirty="0" smtClean="0">
                <a:latin typeface="Arial Rounded MT Bold"/>
                <a:cs typeface="Arial Rounded MT Bold"/>
                <a:hlinkClick r:id="rId2"/>
              </a:rPr>
              <a:t>http://</a:t>
            </a:r>
            <a:r>
              <a:rPr lang="en-US" sz="2400" b="1" dirty="0" err="1" smtClean="0">
                <a:latin typeface="Arial Rounded MT Bold"/>
                <a:cs typeface="Arial Rounded MT Bold"/>
                <a:hlinkClick r:id="rId2"/>
              </a:rPr>
              <a:t>tinyurl.com/infomanual</a:t>
            </a:r>
            <a:endParaRPr lang="en-US" sz="2400" dirty="0">
              <a:latin typeface="Arial Rounded MT Bold"/>
              <a:cs typeface="Arial Rounded MT Bold"/>
            </a:endParaRPr>
          </a:p>
        </p:txBody>
      </p:sp>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676" y="320675"/>
            <a:ext cx="8502650" cy="746125"/>
          </a:xfrm>
        </p:spPr>
        <p:txBody>
          <a:bodyPr/>
          <a:lstStyle/>
          <a:p>
            <a:r>
              <a:rPr lang="en-US" dirty="0" smtClean="0"/>
              <a:t>March 2011</a:t>
            </a:r>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431396" y="1676400"/>
            <a:ext cx="6281208" cy="4710906"/>
          </a:xfrm>
          <a:prstGeom prst="rect">
            <a:avLst/>
          </a:prstGeom>
        </p:spPr>
      </p:pic>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5" name="Picture 4" descr="ghmmay-jun2011_Page_07.jpg"/>
          <p:cNvPicPr>
            <a:picLocks noChangeAspect="1"/>
          </p:cNvPicPr>
          <p:nvPr/>
        </p:nvPicPr>
        <p:blipFill>
          <a:blip r:embed="rId2"/>
          <a:stretch>
            <a:fillRect/>
          </a:stretch>
        </p:blipFill>
        <p:spPr>
          <a:xfrm>
            <a:off x="1922462" y="0"/>
            <a:ext cx="5299075" cy="6858000"/>
          </a:xfrm>
          <a:prstGeom prst="rect">
            <a:avLst/>
          </a:prstGeom>
        </p:spPr>
      </p:pic>
    </p:spTree>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smtClean="0"/>
              <a:t>Journal Publication:</a:t>
            </a:r>
            <a:br>
              <a:rPr lang="en-US" sz="3600" dirty="0" smtClean="0"/>
            </a:br>
            <a:r>
              <a:rPr lang="en-US" sz="3600" dirty="0" smtClean="0"/>
              <a:t>African Journal of Health Sciences</a:t>
            </a:r>
            <a:r>
              <a:rPr lang="en-US" dirty="0" smtClean="0"/>
              <a:t/>
            </a:r>
            <a:br>
              <a:rPr lang="en-US" dirty="0" smtClean="0"/>
            </a:br>
            <a:endParaRPr lang="en-US" dirty="0"/>
          </a:p>
        </p:txBody>
      </p:sp>
      <p:pic>
        <p:nvPicPr>
          <p:cNvPr id="4" name="Content Placeholder 3" descr="Last Import - 055.jpg"/>
          <p:cNvPicPr>
            <a:picLocks noGrp="1" noChangeAspect="1"/>
          </p:cNvPicPr>
          <p:nvPr>
            <p:ph idx="1"/>
          </p:nvPr>
        </p:nvPicPr>
        <p:blipFill>
          <a:blip r:embed="rId3"/>
          <a:srcRect l="-23192" r="-23192"/>
          <a:stretch>
            <a:fillRect/>
          </a:stretch>
        </p:blipFill>
        <p:spPr>
          <a:xfrm>
            <a:off x="320040" y="1889034"/>
            <a:ext cx="8483600" cy="4346575"/>
          </a:xfrm>
        </p:spPr>
      </p:pic>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smtClean="0"/>
              <a:t>Journal Publication:</a:t>
            </a:r>
            <a:br>
              <a:rPr lang="en-US" sz="3600" dirty="0" smtClean="0"/>
            </a:br>
            <a:r>
              <a:rPr lang="en-US" sz="3600" dirty="0" smtClean="0"/>
              <a:t>African Journal of Health Sciences</a:t>
            </a:r>
            <a:br>
              <a:rPr lang="en-US" sz="3600" dirty="0" smtClean="0"/>
            </a:br>
            <a:endParaRPr lang="en-US" sz="3600" dirty="0"/>
          </a:p>
        </p:txBody>
      </p:sp>
      <p:pic>
        <p:nvPicPr>
          <p:cNvPr id="4" name="Content Placeholder 3" descr="Last Import - 056.jpg"/>
          <p:cNvPicPr>
            <a:picLocks noGrp="1" noChangeAspect="1"/>
          </p:cNvPicPr>
          <p:nvPr>
            <p:ph idx="1"/>
          </p:nvPr>
        </p:nvPicPr>
        <p:blipFill>
          <a:blip r:embed="rId3"/>
          <a:srcRect l="-23192" r="-23192"/>
          <a:stretch>
            <a:fillRect/>
          </a:stretch>
        </p:blipFill>
        <p:spPr>
          <a:xfrm>
            <a:off x="320040" y="1779588"/>
            <a:ext cx="8483600" cy="4346575"/>
          </a:xfrm>
        </p:spPr>
      </p:pic>
    </p:spTree>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smtClean="0"/>
              <a:t>Journal Publication:</a:t>
            </a:r>
            <a:br>
              <a:rPr lang="en-US" sz="3600" dirty="0" smtClean="0"/>
            </a:br>
            <a:r>
              <a:rPr lang="en-US" sz="3600" dirty="0" smtClean="0"/>
              <a:t>African Journal of Health Sciences</a:t>
            </a:r>
            <a:br>
              <a:rPr lang="en-US" sz="3600" dirty="0" smtClean="0"/>
            </a:br>
            <a:endParaRPr lang="en-US" sz="3600" dirty="0"/>
          </a:p>
        </p:txBody>
      </p:sp>
      <p:pic>
        <p:nvPicPr>
          <p:cNvPr id="4" name="Content Placeholder 3" descr="Last Import - 057.jpg"/>
          <p:cNvPicPr>
            <a:picLocks noGrp="1" noChangeAspect="1"/>
          </p:cNvPicPr>
          <p:nvPr>
            <p:ph idx="1"/>
          </p:nvPr>
        </p:nvPicPr>
        <p:blipFill>
          <a:blip r:embed="rId3"/>
          <a:srcRect l="-23192" r="-23192"/>
          <a:stretch>
            <a:fillRect/>
          </a:stretch>
        </p:blipFill>
        <p:spPr>
          <a:xfrm>
            <a:off x="355600" y="1779588"/>
            <a:ext cx="8483600" cy="4346575"/>
          </a:xfrm>
        </p:spPr>
      </p:pic>
    </p:spTree>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smtClean="0"/>
              <a:t>Journal Publication:</a:t>
            </a:r>
            <a:br>
              <a:rPr lang="en-US" sz="3600" dirty="0" smtClean="0"/>
            </a:br>
            <a:r>
              <a:rPr lang="en-US" sz="3600" dirty="0" smtClean="0"/>
              <a:t>African Journal of Health Sciences</a:t>
            </a:r>
            <a:br>
              <a:rPr lang="en-US" sz="3600" dirty="0" smtClean="0"/>
            </a:br>
            <a:endParaRPr lang="en-US" sz="3600" dirty="0"/>
          </a:p>
        </p:txBody>
      </p:sp>
      <p:pic>
        <p:nvPicPr>
          <p:cNvPr id="4" name="Content Placeholder 3" descr="Last Import - 058.jpg"/>
          <p:cNvPicPr>
            <a:picLocks noGrp="1" noChangeAspect="1"/>
          </p:cNvPicPr>
          <p:nvPr>
            <p:ph idx="1"/>
          </p:nvPr>
        </p:nvPicPr>
        <p:blipFill>
          <a:blip r:embed="rId3"/>
          <a:srcRect l="-23192" r="-23192"/>
          <a:stretch>
            <a:fillRect/>
          </a:stretch>
        </p:blipFill>
        <p:spPr>
          <a:xfrm>
            <a:off x="355600" y="1779588"/>
            <a:ext cx="8483600" cy="4346575"/>
          </a:xfrm>
        </p:spPr>
      </p:pic>
    </p:spTree>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a:defRPr/>
            </a:pPr>
            <a:r>
              <a:rPr lang="en-US" dirty="0" smtClean="0">
                <a:cs typeface="+mj-cs"/>
              </a:rPr>
              <a:t>Needs &amp; Progress</a:t>
            </a:r>
          </a:p>
        </p:txBody>
      </p:sp>
      <p:sp>
        <p:nvSpPr>
          <p:cNvPr id="15362" name="Rectangle 3"/>
          <p:cNvSpPr>
            <a:spLocks noGrp="1" noChangeArrowheads="1"/>
          </p:cNvSpPr>
          <p:nvPr>
            <p:ph type="body" idx="1"/>
          </p:nvPr>
        </p:nvSpPr>
        <p:spPr>
          <a:xfrm>
            <a:off x="320040" y="1779588"/>
            <a:ext cx="8163560" cy="4346575"/>
          </a:xfrm>
        </p:spPr>
        <p:txBody>
          <a:bodyPr/>
          <a:lstStyle/>
          <a:p>
            <a:pPr marL="3175" indent="0">
              <a:buNone/>
            </a:pPr>
            <a:r>
              <a:rPr lang="en-US" dirty="0">
                <a:solidFill>
                  <a:schemeClr val="accent1">
                    <a:lumMod val="75000"/>
                  </a:schemeClr>
                </a:solidFill>
                <a:latin typeface="American Typewriter"/>
                <a:cs typeface="American Typewriter"/>
              </a:rPr>
              <a:t>Updated computer hardware and software plus initial training </a:t>
            </a:r>
          </a:p>
          <a:p>
            <a:pPr lvl="1">
              <a:buFont typeface="Wingdings" charset="2"/>
              <a:buChar char="u"/>
            </a:pPr>
            <a:r>
              <a:rPr lang="en-US" dirty="0">
                <a:latin typeface="American Typewriter"/>
                <a:cs typeface="American Typewriter"/>
              </a:rPr>
              <a:t>All journals have received new hardware and software</a:t>
            </a:r>
          </a:p>
          <a:p>
            <a:pPr lvl="1">
              <a:buFont typeface="Wingdings" charset="2"/>
              <a:buChar char="u"/>
            </a:pPr>
            <a:r>
              <a:rPr lang="en-US" dirty="0">
                <a:latin typeface="American Typewriter"/>
                <a:cs typeface="American Typewriter"/>
              </a:rPr>
              <a:t>All journals</a:t>
            </a:r>
            <a:r>
              <a:rPr lang="ja-JP" altLang="en-US" dirty="0">
                <a:latin typeface="American Typewriter"/>
                <a:cs typeface="American Typewriter"/>
              </a:rPr>
              <a:t>’</a:t>
            </a:r>
            <a:r>
              <a:rPr lang="en-US" altLang="ja-JP" dirty="0">
                <a:latin typeface="American Typewriter"/>
                <a:cs typeface="American Typewriter"/>
              </a:rPr>
              <a:t> staff trained</a:t>
            </a:r>
          </a:p>
          <a:p>
            <a:pPr marL="0" indent="0">
              <a:lnSpc>
                <a:spcPct val="90000"/>
              </a:lnSpc>
              <a:buNone/>
            </a:pPr>
            <a:r>
              <a:rPr lang="en-US" dirty="0">
                <a:solidFill>
                  <a:schemeClr val="accent1">
                    <a:lumMod val="75000"/>
                  </a:schemeClr>
                </a:solidFill>
                <a:latin typeface="American Typewriter"/>
                <a:cs typeface="American Typewriter"/>
              </a:rPr>
              <a:t>Improving business plans and developing strategic plans for effective and sustainable publishing operations</a:t>
            </a:r>
          </a:p>
          <a:p>
            <a:pPr lvl="1">
              <a:lnSpc>
                <a:spcPct val="90000"/>
              </a:lnSpc>
              <a:buFont typeface="Wingdings" charset="2"/>
              <a:buChar char="u"/>
            </a:pPr>
            <a:r>
              <a:rPr lang="en-US" dirty="0">
                <a:latin typeface="American Typewriter"/>
                <a:cs typeface="American Typewriter"/>
              </a:rPr>
              <a:t>Two workshops held</a:t>
            </a:r>
          </a:p>
        </p:txBody>
      </p:sp>
    </p:spTree>
  </p:cSld>
  <p:clrMapOvr>
    <a:masterClrMapping/>
  </p:clrMapOvr>
  <p:transition spd="med">
    <p:dissolv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pPr>
              <a:defRPr/>
            </a:pPr>
            <a:r>
              <a:rPr lang="en-US" dirty="0" smtClean="0">
                <a:cs typeface="+mj-cs"/>
              </a:rPr>
              <a:t>Needs &amp; Progress (cont.)</a:t>
            </a:r>
          </a:p>
        </p:txBody>
      </p:sp>
      <p:sp>
        <p:nvSpPr>
          <p:cNvPr id="646147" name="Rectangle 3"/>
          <p:cNvSpPr>
            <a:spLocks noGrp="1" noChangeArrowheads="1"/>
          </p:cNvSpPr>
          <p:nvPr>
            <p:ph type="body" idx="1"/>
          </p:nvPr>
        </p:nvSpPr>
        <p:spPr>
          <a:xfrm>
            <a:off x="320040" y="1779588"/>
            <a:ext cx="8163560" cy="4346575"/>
          </a:xfrm>
        </p:spPr>
        <p:txBody>
          <a:bodyPr/>
          <a:lstStyle/>
          <a:p>
            <a:pPr marL="3175" indent="0">
              <a:lnSpc>
                <a:spcPct val="90000"/>
              </a:lnSpc>
              <a:buNone/>
            </a:pPr>
            <a:r>
              <a:rPr lang="en-US" dirty="0">
                <a:solidFill>
                  <a:schemeClr val="accent1">
                    <a:lumMod val="75000"/>
                  </a:schemeClr>
                </a:solidFill>
                <a:latin typeface="American Typewriter"/>
                <a:cs typeface="American Typewriter"/>
              </a:rPr>
              <a:t>Inadequate funds to support managing editors/business managers </a:t>
            </a:r>
          </a:p>
          <a:p>
            <a:pPr lvl="1">
              <a:lnSpc>
                <a:spcPct val="90000"/>
              </a:lnSpc>
              <a:buFont typeface="Wingdings" charset="2"/>
              <a:buChar char="u"/>
            </a:pPr>
            <a:r>
              <a:rPr lang="en-US" dirty="0">
                <a:latin typeface="American Typewriter"/>
                <a:cs typeface="American Typewriter"/>
              </a:rPr>
              <a:t>Provided funds for all six journals</a:t>
            </a:r>
          </a:p>
          <a:p>
            <a:pPr>
              <a:lnSpc>
                <a:spcPct val="90000"/>
              </a:lnSpc>
            </a:pPr>
            <a:endParaRPr lang="en-US" dirty="0">
              <a:cs typeface="ＭＳ Ｐゴシック" charset="-128"/>
            </a:endParaRPr>
          </a:p>
        </p:txBody>
      </p:sp>
    </p:spTree>
  </p:cSld>
  <p:clrMapOvr>
    <a:masterClrMapping/>
  </p:clrMapOvr>
  <p:transition spd="med">
    <p:dissolv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a:defRPr/>
            </a:pPr>
            <a:r>
              <a:rPr lang="en-US" dirty="0" smtClean="0">
                <a:cs typeface="+mj-cs"/>
              </a:rPr>
              <a:t>Needs &amp; Progress (cont.)</a:t>
            </a:r>
          </a:p>
        </p:txBody>
      </p:sp>
      <p:sp>
        <p:nvSpPr>
          <p:cNvPr id="647171" name="Rectangle 3"/>
          <p:cNvSpPr>
            <a:spLocks noGrp="1" noChangeArrowheads="1"/>
          </p:cNvSpPr>
          <p:nvPr>
            <p:ph type="body" idx="1"/>
          </p:nvPr>
        </p:nvSpPr>
        <p:spPr>
          <a:xfrm>
            <a:off x="320041" y="1981200"/>
            <a:ext cx="8485294" cy="4114800"/>
          </a:xfrm>
        </p:spPr>
        <p:txBody>
          <a:bodyPr/>
          <a:lstStyle/>
          <a:p>
            <a:pPr marL="3175" indent="0">
              <a:lnSpc>
                <a:spcPct val="90000"/>
              </a:lnSpc>
              <a:buNone/>
            </a:pPr>
            <a:r>
              <a:rPr lang="en-US" dirty="0">
                <a:solidFill>
                  <a:schemeClr val="accent1">
                    <a:lumMod val="75000"/>
                  </a:schemeClr>
                </a:solidFill>
                <a:latin typeface="American Typewriter"/>
                <a:cs typeface="American Typewriter"/>
              </a:rPr>
              <a:t>Training in current state-of-art publication practices</a:t>
            </a:r>
          </a:p>
          <a:p>
            <a:pPr lvl="1">
              <a:buFont typeface="Wingdings" charset="2"/>
              <a:buChar char="u"/>
            </a:pPr>
            <a:r>
              <a:rPr lang="en-US" dirty="0">
                <a:latin typeface="American Typewriter"/>
                <a:cs typeface="American Typewriter"/>
              </a:rPr>
              <a:t>Organizing workshops on how to manage a journal and peer review </a:t>
            </a:r>
          </a:p>
          <a:p>
            <a:pPr lvl="2">
              <a:buFont typeface="Wingdings" charset="2"/>
              <a:buChar char="u"/>
            </a:pPr>
            <a:r>
              <a:rPr lang="en-US" dirty="0">
                <a:latin typeface="American Typewriter"/>
                <a:cs typeface="American Typewriter"/>
              </a:rPr>
              <a:t>Two workshops held on journal management</a:t>
            </a:r>
          </a:p>
          <a:p>
            <a:pPr lvl="2">
              <a:buFont typeface="Wingdings" charset="2"/>
              <a:buChar char="u"/>
            </a:pPr>
            <a:r>
              <a:rPr lang="en-US" dirty="0">
                <a:latin typeface="American Typewriter"/>
                <a:cs typeface="American Typewriter"/>
              </a:rPr>
              <a:t>Six workshops held on peer review</a:t>
            </a:r>
          </a:p>
          <a:p>
            <a:pPr lvl="1">
              <a:buFont typeface="Wingdings" charset="2"/>
              <a:buChar char="u"/>
            </a:pPr>
            <a:r>
              <a:rPr lang="en-US" dirty="0">
                <a:latin typeface="American Typewriter"/>
                <a:cs typeface="American Typewriter"/>
              </a:rPr>
              <a:t>Three journals trained in electronic submission and review systems</a:t>
            </a:r>
          </a:p>
          <a:p>
            <a:pPr lvl="1">
              <a:buFont typeface="Wingdings" charset="2"/>
              <a:buChar char="u"/>
            </a:pPr>
            <a:r>
              <a:rPr lang="en-US" dirty="0">
                <a:latin typeface="American Typewriter"/>
                <a:cs typeface="American Typewriter"/>
              </a:rPr>
              <a:t>Journals participate in workshops at CSE annual meeting</a:t>
            </a:r>
          </a:p>
          <a:p>
            <a:pPr lvl="2">
              <a:buFont typeface="Wingdings" charset="2"/>
              <a:buChar char="u"/>
            </a:pPr>
            <a:endParaRPr lang="en-US" dirty="0">
              <a:latin typeface="American Typewriter"/>
              <a:cs typeface="American Typewriter"/>
            </a:endParaRPr>
          </a:p>
        </p:txBody>
      </p:sp>
    </p:spTree>
  </p:cSld>
  <p:clrMapOvr>
    <a:masterClrMapping/>
  </p:clrMapOvr>
  <p:transition spd="med">
    <p:dissolv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p:txBody>
          <a:bodyPr>
            <a:normAutofit fontScale="90000"/>
          </a:bodyPr>
          <a:lstStyle/>
          <a:p>
            <a:pPr eaLnBrk="1" hangingPunct="1"/>
            <a:r>
              <a:rPr lang="en-US" dirty="0"/>
              <a:t>African</a:t>
            </a:r>
            <a:r>
              <a:rPr lang="en-US" dirty="0" smtClean="0"/>
              <a:t> Journal Partnership </a:t>
            </a:r>
            <a:r>
              <a:rPr lang="en-US" dirty="0"/>
              <a:t>Project </a:t>
            </a:r>
          </a:p>
        </p:txBody>
      </p:sp>
      <p:sp>
        <p:nvSpPr>
          <p:cNvPr id="26628" name="Rectangle 4"/>
          <p:cNvSpPr>
            <a:spLocks noGrp="1" noChangeArrowheads="1"/>
          </p:cNvSpPr>
          <p:nvPr>
            <p:ph idx="1"/>
          </p:nvPr>
        </p:nvSpPr>
        <p:spPr>
          <a:xfrm>
            <a:off x="4774622" y="2133600"/>
            <a:ext cx="3454978" cy="4114800"/>
          </a:xfrm>
        </p:spPr>
        <p:txBody>
          <a:bodyPr>
            <a:normAutofit lnSpcReduction="10000"/>
          </a:bodyPr>
          <a:lstStyle/>
          <a:p>
            <a:pPr eaLnBrk="1" hangingPunct="1"/>
            <a:r>
              <a:rPr lang="en-US" dirty="0" smtClean="0"/>
              <a:t>6 African journals</a:t>
            </a:r>
          </a:p>
          <a:p>
            <a:pPr eaLnBrk="1" hangingPunct="1"/>
            <a:r>
              <a:rPr lang="en-US" dirty="0" smtClean="0"/>
              <a:t>6 journals from US and UK</a:t>
            </a:r>
          </a:p>
          <a:p>
            <a:pPr eaLnBrk="1" hangingPunct="1"/>
            <a:r>
              <a:rPr lang="en-US" dirty="0" smtClean="0"/>
              <a:t>Objective:  </a:t>
            </a:r>
          </a:p>
          <a:p>
            <a:pPr lvl="1" eaLnBrk="1" hangingPunct="1"/>
            <a:r>
              <a:rPr lang="en-US" dirty="0" smtClean="0"/>
              <a:t>African journals get into Medline</a:t>
            </a:r>
          </a:p>
          <a:p>
            <a:pPr lvl="1" eaLnBrk="1" hangingPunct="1"/>
            <a:r>
              <a:rPr lang="en-US" dirty="0" smtClean="0"/>
              <a:t>Research carried out here available to international audience</a:t>
            </a:r>
            <a:endParaRPr lang="en-US" dirty="0"/>
          </a:p>
        </p:txBody>
      </p:sp>
      <p:sp>
        <p:nvSpPr>
          <p:cNvPr id="6" name="Slide Number Placeholder 5"/>
          <p:cNvSpPr>
            <a:spLocks noGrp="1"/>
          </p:cNvSpPr>
          <p:nvPr>
            <p:ph type="sldNum" idx="4294967295"/>
          </p:nvPr>
        </p:nvSpPr>
        <p:spPr>
          <a:xfrm>
            <a:off x="0" y="6356350"/>
            <a:ext cx="2133600" cy="365125"/>
          </a:xfrm>
        </p:spPr>
        <p:txBody>
          <a:bodyPr/>
          <a:lstStyle/>
          <a:p>
            <a:fld id="{1E06134D-0970-314D-8207-38532C100489}" type="slidenum">
              <a:rPr lang="en-US" smtClean="0"/>
              <a:pPr/>
              <a:t>4</a:t>
            </a:fld>
            <a:endParaRPr lang="en-US"/>
          </a:p>
        </p:txBody>
      </p:sp>
      <p:pic>
        <p:nvPicPr>
          <p:cNvPr id="26629" name="Picture 5" descr="AJPPGroupPhoto5_6_09"/>
          <p:cNvPicPr>
            <a:picLocks noChangeAspect="1" noChangeArrowheads="1"/>
          </p:cNvPicPr>
          <p:nvPr/>
        </p:nvPicPr>
        <p:blipFill>
          <a:blip r:embed="rId3" cstate="print"/>
          <a:srcRect/>
          <a:stretch>
            <a:fillRect/>
          </a:stretch>
        </p:blipFill>
        <p:spPr bwMode="auto">
          <a:xfrm>
            <a:off x="285750" y="2133600"/>
            <a:ext cx="4488872" cy="4114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pPr>
              <a:defRPr/>
            </a:pPr>
            <a:r>
              <a:rPr lang="en-US" dirty="0" smtClean="0">
                <a:cs typeface="+mj-cs"/>
              </a:rPr>
              <a:t>Needs &amp; Progress (cont.)</a:t>
            </a:r>
          </a:p>
        </p:txBody>
      </p:sp>
      <p:sp>
        <p:nvSpPr>
          <p:cNvPr id="18434" name="Rectangle 3"/>
          <p:cNvSpPr>
            <a:spLocks noGrp="1" noChangeArrowheads="1"/>
          </p:cNvSpPr>
          <p:nvPr>
            <p:ph type="body" idx="1"/>
          </p:nvPr>
        </p:nvSpPr>
        <p:spPr>
          <a:xfrm>
            <a:off x="320040" y="1779588"/>
            <a:ext cx="8163560" cy="4346575"/>
          </a:xfrm>
        </p:spPr>
        <p:txBody>
          <a:bodyPr/>
          <a:lstStyle/>
          <a:p>
            <a:pPr marL="3175" indent="0">
              <a:lnSpc>
                <a:spcPct val="90000"/>
              </a:lnSpc>
              <a:buNone/>
            </a:pPr>
            <a:r>
              <a:rPr lang="en-US" dirty="0">
                <a:solidFill>
                  <a:schemeClr val="accent1">
                    <a:lumMod val="75000"/>
                  </a:schemeClr>
                </a:solidFill>
                <a:latin typeface="American Typewriter"/>
                <a:cs typeface="American Typewriter"/>
              </a:rPr>
              <a:t>Improve electronic publication practices and visibility</a:t>
            </a:r>
          </a:p>
          <a:p>
            <a:pPr lvl="1">
              <a:lnSpc>
                <a:spcPct val="90000"/>
              </a:lnSpc>
              <a:buFont typeface="Wingdings" charset="2"/>
              <a:buChar char="u"/>
            </a:pPr>
            <a:r>
              <a:rPr lang="en-US" dirty="0">
                <a:latin typeface="American Typewriter"/>
                <a:cs typeface="American Typewriter"/>
              </a:rPr>
              <a:t>Two workshops held</a:t>
            </a:r>
          </a:p>
          <a:p>
            <a:pPr lvl="1">
              <a:lnSpc>
                <a:spcPct val="90000"/>
              </a:lnSpc>
              <a:buFont typeface="Wingdings" charset="2"/>
              <a:buChar char="u"/>
            </a:pPr>
            <a:r>
              <a:rPr lang="en-US" dirty="0">
                <a:latin typeface="American Typewriter"/>
                <a:cs typeface="American Typewriter"/>
              </a:rPr>
              <a:t>Three journals now using </a:t>
            </a:r>
            <a:r>
              <a:rPr lang="en-US" dirty="0" err="1">
                <a:latin typeface="American Typewriter"/>
                <a:cs typeface="American Typewriter"/>
              </a:rPr>
              <a:t>ScholarOne</a:t>
            </a:r>
            <a:endParaRPr lang="en-US" dirty="0">
              <a:latin typeface="American Typewriter"/>
              <a:cs typeface="American Typewriter"/>
            </a:endParaRPr>
          </a:p>
          <a:p>
            <a:pPr lvl="1">
              <a:lnSpc>
                <a:spcPct val="90000"/>
              </a:lnSpc>
              <a:buFont typeface="Wingdings" charset="2"/>
              <a:buChar char="u"/>
            </a:pPr>
            <a:r>
              <a:rPr lang="en-US" dirty="0">
                <a:latin typeface="American Typewriter"/>
                <a:cs typeface="American Typewriter"/>
              </a:rPr>
              <a:t>All journals now have websites</a:t>
            </a:r>
          </a:p>
          <a:p>
            <a:pPr lvl="1">
              <a:lnSpc>
                <a:spcPct val="90000"/>
              </a:lnSpc>
              <a:buFont typeface="Wingdings" charset="2"/>
              <a:buChar char="u"/>
            </a:pPr>
            <a:r>
              <a:rPr lang="en-US" dirty="0">
                <a:latin typeface="American Typewriter"/>
                <a:cs typeface="American Typewriter"/>
              </a:rPr>
              <a:t>All journals</a:t>
            </a:r>
            <a:r>
              <a:rPr lang="ja-JP" altLang="en-US" dirty="0">
                <a:latin typeface="American Typewriter"/>
                <a:cs typeface="American Typewriter"/>
              </a:rPr>
              <a:t>’</a:t>
            </a:r>
            <a:r>
              <a:rPr lang="en-US" altLang="ja-JP" dirty="0">
                <a:latin typeface="American Typewriter"/>
                <a:cs typeface="American Typewriter"/>
              </a:rPr>
              <a:t> content converted to XML format for submission to </a:t>
            </a:r>
            <a:r>
              <a:rPr lang="en-US" altLang="ja-JP" dirty="0" err="1">
                <a:latin typeface="American Typewriter"/>
                <a:cs typeface="American Typewriter"/>
              </a:rPr>
              <a:t>PubMed</a:t>
            </a:r>
            <a:r>
              <a:rPr lang="en-US" altLang="ja-JP" dirty="0">
                <a:latin typeface="American Typewriter"/>
                <a:cs typeface="American Typewriter"/>
              </a:rPr>
              <a:t> Central</a:t>
            </a:r>
          </a:p>
          <a:p>
            <a:pPr>
              <a:lnSpc>
                <a:spcPct val="90000"/>
              </a:lnSpc>
            </a:pPr>
            <a:endParaRPr lang="en-US" dirty="0">
              <a:cs typeface="ＭＳ Ｐゴシック" charset="-128"/>
            </a:endParaRPr>
          </a:p>
        </p:txBody>
      </p:sp>
    </p:spTree>
  </p:cSld>
  <p:clrMapOvr>
    <a:masterClrMapping/>
  </p:clrMapOvr>
  <p:transition spd="med">
    <p:dissolv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a:defRPr/>
            </a:pPr>
            <a:r>
              <a:rPr lang="en-US" dirty="0" smtClean="0">
                <a:cs typeface="+mj-cs"/>
              </a:rPr>
              <a:t>Needs and Progress (cont.)</a:t>
            </a:r>
          </a:p>
        </p:txBody>
      </p:sp>
      <p:sp>
        <p:nvSpPr>
          <p:cNvPr id="648195" name="Rectangle 3"/>
          <p:cNvSpPr>
            <a:spLocks noGrp="1" noChangeArrowheads="1"/>
          </p:cNvSpPr>
          <p:nvPr>
            <p:ph type="body" idx="1"/>
          </p:nvPr>
        </p:nvSpPr>
        <p:spPr>
          <a:xfrm>
            <a:off x="320040" y="1779588"/>
            <a:ext cx="8163560" cy="4346575"/>
          </a:xfrm>
        </p:spPr>
        <p:txBody>
          <a:bodyPr/>
          <a:lstStyle/>
          <a:p>
            <a:pPr marL="3175" indent="0">
              <a:lnSpc>
                <a:spcPct val="90000"/>
              </a:lnSpc>
              <a:buNone/>
              <a:defRPr/>
            </a:pPr>
            <a:r>
              <a:rPr lang="en-US" dirty="0" smtClean="0">
                <a:solidFill>
                  <a:schemeClr val="accent1">
                    <a:lumMod val="75000"/>
                  </a:schemeClr>
                </a:solidFill>
                <a:latin typeface="American Typewriter"/>
                <a:cs typeface="American Typewriter"/>
              </a:rPr>
              <a:t>Training for editors, clinicians and scientists on better communication techniques and improved journal visibility </a:t>
            </a:r>
          </a:p>
          <a:p>
            <a:pPr lvl="1">
              <a:buFont typeface="Wingdings" charset="2"/>
              <a:buChar char="u"/>
              <a:defRPr/>
            </a:pPr>
            <a:r>
              <a:rPr lang="en-US" dirty="0" smtClean="0">
                <a:latin typeface="American Typewriter"/>
                <a:cs typeface="American Typewriter"/>
              </a:rPr>
              <a:t>One workshop held</a:t>
            </a:r>
          </a:p>
          <a:p>
            <a:pPr lvl="1">
              <a:buFont typeface="Wingdings" charset="2"/>
              <a:buChar char="u"/>
              <a:defRPr/>
            </a:pPr>
            <a:r>
              <a:rPr lang="en-US" dirty="0" smtClean="0">
                <a:latin typeface="American Typewriter"/>
                <a:cs typeface="American Typewriter"/>
              </a:rPr>
              <a:t>Three journals now in Medline</a:t>
            </a:r>
          </a:p>
          <a:p>
            <a:pPr lvl="1">
              <a:buFont typeface="Wingdings" charset="2"/>
              <a:buChar char="u"/>
              <a:defRPr/>
            </a:pPr>
            <a:r>
              <a:rPr lang="en-US" dirty="0" smtClean="0">
                <a:latin typeface="American Typewriter"/>
                <a:cs typeface="American Typewriter"/>
              </a:rPr>
              <a:t>Several  journals now in </a:t>
            </a:r>
            <a:r>
              <a:rPr lang="en-GB" dirty="0" smtClean="0">
                <a:latin typeface="American Typewriter"/>
                <a:cs typeface="American Typewriter"/>
              </a:rPr>
              <a:t>EMBASE, Scopus, ISI, </a:t>
            </a:r>
            <a:r>
              <a:rPr lang="en-GB" dirty="0" err="1" smtClean="0">
                <a:latin typeface="American Typewriter"/>
                <a:cs typeface="American Typewriter"/>
              </a:rPr>
              <a:t>AJoL</a:t>
            </a:r>
            <a:r>
              <a:rPr lang="en-GB" dirty="0" smtClean="0">
                <a:latin typeface="American Typewriter"/>
                <a:cs typeface="American Typewriter"/>
              </a:rPr>
              <a:t>, </a:t>
            </a:r>
            <a:r>
              <a:rPr lang="en-GB" dirty="0" err="1" smtClean="0">
                <a:latin typeface="American Typewriter"/>
                <a:cs typeface="American Typewriter"/>
              </a:rPr>
              <a:t>Bioline</a:t>
            </a:r>
            <a:r>
              <a:rPr lang="en-GB" dirty="0" smtClean="0">
                <a:latin typeface="American Typewriter"/>
                <a:cs typeface="American Typewriter"/>
              </a:rPr>
              <a:t>, AIM, Google Scholar</a:t>
            </a:r>
            <a:endParaRPr lang="en-US" dirty="0" smtClean="0">
              <a:latin typeface="American Typewriter"/>
              <a:cs typeface="American Typewriter"/>
            </a:endParaRPr>
          </a:p>
          <a:p>
            <a:pPr lvl="1">
              <a:buFont typeface="Wingdings" charset="2"/>
              <a:buChar char="u"/>
              <a:defRPr/>
            </a:pPr>
            <a:r>
              <a:rPr lang="en-US" dirty="0" smtClean="0">
                <a:latin typeface="American Typewriter"/>
                <a:cs typeface="American Typewriter"/>
              </a:rPr>
              <a:t>All journal editors members of CSE</a:t>
            </a:r>
          </a:p>
        </p:txBody>
      </p:sp>
    </p:spTree>
  </p:cSld>
  <p:clrMapOvr>
    <a:masterClrMapping/>
  </p:clrMapOvr>
  <p:transition spd="med">
    <p:dissolv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p:txBody>
          <a:bodyPr/>
          <a:lstStyle/>
          <a:p>
            <a:pPr>
              <a:defRPr/>
            </a:pPr>
            <a:r>
              <a:rPr lang="en-US" dirty="0" smtClean="0">
                <a:cs typeface="+mj-cs"/>
              </a:rPr>
              <a:t>Needs &amp; Progress (cont.)</a:t>
            </a:r>
          </a:p>
        </p:txBody>
      </p:sp>
      <p:sp>
        <p:nvSpPr>
          <p:cNvPr id="20482" name="Rectangle 3"/>
          <p:cNvSpPr>
            <a:spLocks noGrp="1" noChangeArrowheads="1"/>
          </p:cNvSpPr>
          <p:nvPr>
            <p:ph type="body" idx="1"/>
          </p:nvPr>
        </p:nvSpPr>
        <p:spPr>
          <a:xfrm>
            <a:off x="320040" y="1779588"/>
            <a:ext cx="8163560" cy="4346575"/>
          </a:xfrm>
        </p:spPr>
        <p:txBody>
          <a:bodyPr/>
          <a:lstStyle/>
          <a:p>
            <a:pPr marL="3175" indent="0">
              <a:lnSpc>
                <a:spcPct val="90000"/>
              </a:lnSpc>
              <a:buNone/>
              <a:defRPr/>
            </a:pPr>
            <a:r>
              <a:rPr lang="en-US" dirty="0">
                <a:solidFill>
                  <a:schemeClr val="accent1">
                    <a:lumMod val="75000"/>
                  </a:schemeClr>
                </a:solidFill>
                <a:latin typeface="American Typewriter"/>
                <a:cs typeface="American Typewriter"/>
              </a:rPr>
              <a:t>Training for authors in statistics, data presentation, and data interpretation including how to use the NLM databases</a:t>
            </a:r>
          </a:p>
          <a:p>
            <a:pPr lvl="1">
              <a:lnSpc>
                <a:spcPct val="90000"/>
              </a:lnSpc>
              <a:buFont typeface="Wingdings" charset="2"/>
              <a:buChar char="u"/>
            </a:pPr>
            <a:r>
              <a:rPr lang="en-US" dirty="0">
                <a:latin typeface="American Typewriter"/>
                <a:cs typeface="American Typewriter"/>
              </a:rPr>
              <a:t>Twelve workshops held</a:t>
            </a:r>
            <a:endParaRPr lang="en-US" dirty="0" smtClean="0">
              <a:latin typeface="American Typewriter"/>
              <a:cs typeface="American Typewriter"/>
            </a:endParaRPr>
          </a:p>
          <a:p>
            <a:pPr marL="3175" indent="0">
              <a:lnSpc>
                <a:spcPct val="90000"/>
              </a:lnSpc>
              <a:buNone/>
              <a:defRPr/>
            </a:pPr>
            <a:endParaRPr lang="en-US" dirty="0" smtClean="0">
              <a:solidFill>
                <a:schemeClr val="accent1">
                  <a:lumMod val="75000"/>
                </a:schemeClr>
              </a:solidFill>
              <a:latin typeface="American Typewriter"/>
              <a:cs typeface="American Typewriter"/>
            </a:endParaRPr>
          </a:p>
          <a:p>
            <a:pPr marL="3175" indent="0">
              <a:lnSpc>
                <a:spcPct val="90000"/>
              </a:lnSpc>
              <a:buNone/>
              <a:defRPr/>
            </a:pPr>
            <a:r>
              <a:rPr lang="en-US" dirty="0" smtClean="0">
                <a:solidFill>
                  <a:schemeClr val="accent1">
                    <a:lumMod val="75000"/>
                  </a:schemeClr>
                </a:solidFill>
                <a:latin typeface="American Typewriter"/>
                <a:cs typeface="American Typewriter"/>
              </a:rPr>
              <a:t>Establishing </a:t>
            </a:r>
            <a:r>
              <a:rPr lang="en-US" dirty="0">
                <a:solidFill>
                  <a:schemeClr val="accent1">
                    <a:lumMod val="75000"/>
                  </a:schemeClr>
                </a:solidFill>
                <a:latin typeface="American Typewriter"/>
                <a:cs typeface="American Typewriter"/>
              </a:rPr>
              <a:t>internships in the African journals</a:t>
            </a:r>
            <a:r>
              <a:rPr lang="ja-JP" altLang="en-US" dirty="0">
                <a:solidFill>
                  <a:schemeClr val="accent1">
                    <a:lumMod val="75000"/>
                  </a:schemeClr>
                </a:solidFill>
                <a:latin typeface="American Typewriter"/>
                <a:cs typeface="American Typewriter"/>
              </a:rPr>
              <a:t>’</a:t>
            </a:r>
            <a:r>
              <a:rPr lang="en-US" altLang="ja-JP" dirty="0">
                <a:solidFill>
                  <a:schemeClr val="accent1">
                    <a:lumMod val="75000"/>
                  </a:schemeClr>
                </a:solidFill>
                <a:latin typeface="American Typewriter"/>
                <a:cs typeface="American Typewriter"/>
              </a:rPr>
              <a:t> editorial offices to mentor and train the next generation of editors</a:t>
            </a:r>
          </a:p>
          <a:p>
            <a:pPr lvl="1">
              <a:lnSpc>
                <a:spcPct val="90000"/>
              </a:lnSpc>
              <a:buFont typeface="Wingdings" charset="2"/>
              <a:buChar char="u"/>
            </a:pPr>
            <a:r>
              <a:rPr lang="en-US" dirty="0">
                <a:latin typeface="American Typewriter"/>
                <a:cs typeface="American Typewriter"/>
              </a:rPr>
              <a:t>Internships established in five partner journals</a:t>
            </a:r>
          </a:p>
        </p:txBody>
      </p:sp>
    </p:spTree>
  </p:cSld>
  <p:clrMapOvr>
    <a:masterClrMapping/>
  </p:clrMapOvr>
  <p:transition spd="med">
    <p:dissolv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711200" y="304800"/>
            <a:ext cx="7772400" cy="1143000"/>
          </a:xfrm>
        </p:spPr>
        <p:txBody>
          <a:bodyPr/>
          <a:lstStyle/>
          <a:p>
            <a:pPr>
              <a:defRPr/>
            </a:pPr>
            <a:r>
              <a:rPr lang="en-US" dirty="0" smtClean="0">
                <a:cs typeface="+mj-cs"/>
              </a:rPr>
              <a:t>Publications Success</a:t>
            </a:r>
          </a:p>
        </p:txBody>
      </p:sp>
      <p:sp>
        <p:nvSpPr>
          <p:cNvPr id="607235" name="Rectangle 3"/>
          <p:cNvSpPr>
            <a:spLocks noGrp="1" noChangeArrowheads="1"/>
          </p:cNvSpPr>
          <p:nvPr>
            <p:ph type="body" idx="1"/>
          </p:nvPr>
        </p:nvSpPr>
        <p:spPr>
          <a:xfrm>
            <a:off x="330009" y="1730126"/>
            <a:ext cx="8399125" cy="4289674"/>
          </a:xfrm>
        </p:spPr>
        <p:txBody>
          <a:bodyPr/>
          <a:lstStyle/>
          <a:p>
            <a:pPr>
              <a:buFont typeface="Wingdings" charset="2"/>
              <a:buChar char="u"/>
              <a:defRPr/>
            </a:pPr>
            <a:r>
              <a:rPr lang="en-US" dirty="0" smtClean="0">
                <a:latin typeface="American Typewriter"/>
                <a:cs typeface="American Typewriter"/>
              </a:rPr>
              <a:t>Increase in manuscripts submitted </a:t>
            </a:r>
            <a:endParaRPr lang="en-US" sz="2800" dirty="0" smtClean="0">
              <a:latin typeface="American Typewriter"/>
              <a:cs typeface="American Typewriter"/>
            </a:endParaRPr>
          </a:p>
          <a:p>
            <a:pPr>
              <a:buFont typeface="Wingdings" charset="2"/>
              <a:buChar char="u"/>
              <a:defRPr/>
            </a:pPr>
            <a:r>
              <a:rPr lang="en-US" dirty="0" smtClean="0">
                <a:latin typeface="American Typewriter"/>
                <a:cs typeface="American Typewriter"/>
              </a:rPr>
              <a:t>Decrease in acceptance rate</a:t>
            </a:r>
            <a:endParaRPr lang="en-US" sz="2800" dirty="0" smtClean="0">
              <a:latin typeface="American Typewriter"/>
              <a:cs typeface="American Typewriter"/>
            </a:endParaRPr>
          </a:p>
          <a:p>
            <a:pPr>
              <a:buFont typeface="Wingdings" charset="2"/>
              <a:buChar char="u"/>
              <a:defRPr/>
            </a:pPr>
            <a:r>
              <a:rPr lang="en-US" dirty="0" smtClean="0">
                <a:latin typeface="American Typewriter"/>
                <a:cs typeface="American Typewriter"/>
              </a:rPr>
              <a:t>Decrease in average time from submission to publication</a:t>
            </a:r>
            <a:r>
              <a:rPr lang="en-US" sz="2800" dirty="0" smtClean="0">
                <a:latin typeface="American Typewriter"/>
                <a:cs typeface="American Typewriter"/>
              </a:rPr>
              <a:t> </a:t>
            </a:r>
          </a:p>
          <a:p>
            <a:pPr>
              <a:buFont typeface="Wingdings" charset="2"/>
              <a:buChar char="u"/>
              <a:defRPr/>
            </a:pPr>
            <a:r>
              <a:rPr lang="en-US" dirty="0" smtClean="0">
                <a:latin typeface="American Typewriter"/>
                <a:cs typeface="American Typewriter"/>
              </a:rPr>
              <a:t>Increase in international submissions</a:t>
            </a:r>
          </a:p>
          <a:p>
            <a:pPr>
              <a:buFont typeface="Wingdings" charset="2"/>
              <a:buChar char="u"/>
              <a:defRPr/>
            </a:pPr>
            <a:r>
              <a:rPr lang="en-US" dirty="0" smtClean="0">
                <a:latin typeface="American Typewriter"/>
                <a:cs typeface="American Typewriter"/>
              </a:rPr>
              <a:t>Increase in the number of reviewers</a:t>
            </a:r>
          </a:p>
        </p:txBody>
      </p:sp>
    </p:spTree>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6" name="Picture 5"/>
          <p:cNvPicPr>
            <a:picLocks noChangeAspect="1"/>
          </p:cNvPicPr>
          <p:nvPr/>
        </p:nvPicPr>
        <p:blipFill>
          <a:blip r:embed="rId2"/>
          <a:stretch>
            <a:fillRect/>
          </a:stretch>
        </p:blipFill>
        <p:spPr>
          <a:xfrm>
            <a:off x="830748" y="995955"/>
            <a:ext cx="7482503" cy="4866090"/>
          </a:xfrm>
          <a:prstGeom prst="rect">
            <a:avLst/>
          </a:prstGeom>
        </p:spPr>
      </p:pic>
    </p:spTree>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228601"/>
            <a:ext cx="7824787" cy="838199"/>
          </a:xfrm>
        </p:spPr>
        <p:txBody>
          <a:bodyPr/>
          <a:lstStyle/>
          <a:p>
            <a:r>
              <a:rPr lang="en-US" dirty="0" smtClean="0"/>
              <a:t>Open Access</a:t>
            </a:r>
            <a:endParaRPr lang="en-US" dirty="0"/>
          </a:p>
        </p:txBody>
      </p:sp>
      <p:sp>
        <p:nvSpPr>
          <p:cNvPr id="3" name="Rectangle 2"/>
          <p:cNvSpPr/>
          <p:nvPr/>
        </p:nvSpPr>
        <p:spPr>
          <a:xfrm>
            <a:off x="457200" y="1143000"/>
            <a:ext cx="8382000" cy="3600986"/>
          </a:xfrm>
          <a:prstGeom prst="rect">
            <a:avLst/>
          </a:prstGeom>
        </p:spPr>
        <p:txBody>
          <a:bodyPr wrap="square">
            <a:spAutoFit/>
          </a:bodyPr>
          <a:lstStyle/>
          <a:p>
            <a:r>
              <a:rPr lang="en-US" sz="2400" b="1" dirty="0"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rPr>
              <a:t>James </a:t>
            </a:r>
            <a:r>
              <a:rPr lang="en-US" sz="2400" b="1" dirty="0" err="1"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rPr>
              <a:t>Tumwine</a:t>
            </a:r>
            <a:r>
              <a:rPr lang="en-US" sz="2400" b="1" dirty="0"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rPr>
              <a:t>: </a:t>
            </a:r>
          </a:p>
          <a:p>
            <a:endParaRPr lang="en-US" sz="2400" b="1" dirty="0"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endParaRPr>
          </a:p>
          <a:p>
            <a:r>
              <a:rPr lang="en-US" sz="2400" b="1" dirty="0"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rPr>
              <a:t>“</a:t>
            </a:r>
            <a:r>
              <a:rPr lang="en-US" sz="3600" b="1" dirty="0" smtClean="0">
                <a:solidFill>
                  <a:srgbClr val="000000"/>
                </a:solidFill>
                <a:effectLst>
                  <a:glow rad="101600">
                    <a:schemeClr val="accent2">
                      <a:lumMod val="20000"/>
                      <a:lumOff val="80000"/>
                      <a:alpha val="75000"/>
                    </a:schemeClr>
                  </a:glow>
                </a:effectLst>
                <a:latin typeface="American Typewriter"/>
                <a:ea typeface="ＭＳ Ｐゴシック" charset="-128"/>
                <a:cs typeface="American Typewriter"/>
              </a:rPr>
              <a:t>When you make your journal open, you reap a big harvest…put everything there. In the future, they'll be quoting those articles. Open Access equals success.” </a:t>
            </a:r>
          </a:p>
        </p:txBody>
      </p:sp>
    </p:spTree>
  </p:cSld>
  <p:clrMapOvr>
    <a:masterClrMapping/>
  </p:clrMapOvr>
  <p:transition spd="med">
    <p:dissolv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938317" y="1056862"/>
            <a:ext cx="7267366" cy="4744275"/>
          </a:xfrm>
          <a:prstGeom prst="rect">
            <a:avLst/>
          </a:prstGeom>
        </p:spPr>
      </p:pic>
    </p:spTree>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114610" y="1166631"/>
            <a:ext cx="6914780" cy="4524738"/>
          </a:xfrm>
          <a:prstGeom prst="rect">
            <a:avLst/>
          </a:prstGeom>
        </p:spPr>
      </p:pic>
    </p:spTree>
  </p:cSld>
  <p:clrMapOvr>
    <a:masterClrMapping/>
  </p:clrMapOvr>
  <p:transition spd="med">
    <p:dissolv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088114" y="1152861"/>
            <a:ext cx="6967772" cy="4552278"/>
          </a:xfrm>
          <a:prstGeom prst="rect">
            <a:avLst/>
          </a:prstGeom>
        </p:spPr>
      </p:pic>
    </p:spTree>
  </p:cSld>
  <p:clrMapOvr>
    <a:masterClrMapping/>
  </p:clrMapOvr>
  <p:transition spd="med">
    <p:dissolv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167602" y="1174399"/>
            <a:ext cx="6808795" cy="4509202"/>
          </a:xfrm>
          <a:prstGeom prst="rect">
            <a:avLst/>
          </a:prstGeom>
        </p:spPr>
      </p:pic>
    </p:spTree>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a:defRPr/>
            </a:pPr>
            <a:r>
              <a:rPr lang="en-US" dirty="0" smtClean="0">
                <a:cs typeface="+mj-cs"/>
              </a:rPr>
              <a:t>Motivation</a:t>
            </a:r>
          </a:p>
        </p:txBody>
      </p:sp>
      <p:sp>
        <p:nvSpPr>
          <p:cNvPr id="636931" name="Rectangle 3"/>
          <p:cNvSpPr>
            <a:spLocks noGrp="1" noChangeArrowheads="1"/>
          </p:cNvSpPr>
          <p:nvPr>
            <p:ph type="body" idx="1"/>
          </p:nvPr>
        </p:nvSpPr>
        <p:spPr>
          <a:xfrm>
            <a:off x="320040" y="1779588"/>
            <a:ext cx="8519160" cy="4346575"/>
          </a:xfrm>
        </p:spPr>
        <p:txBody>
          <a:bodyPr>
            <a:normAutofit/>
          </a:bodyPr>
          <a:lstStyle/>
          <a:p>
            <a:pPr>
              <a:defRPr/>
            </a:pPr>
            <a:r>
              <a:rPr lang="en-US" sz="2800" dirty="0" smtClean="0">
                <a:latin typeface="American Typewriter"/>
                <a:cs typeface="American Typewriter"/>
              </a:rPr>
              <a:t>The National Library of Medicine (NLM), the Fogarty International Center (FIC), and the National Institute of Environmental Health Sciences (NIEHS), among others, recognized that valuable research being carried out in Africa is often not available on the continent itself let alone to the rest of the world.</a:t>
            </a:r>
          </a:p>
        </p:txBody>
      </p:sp>
    </p:spTree>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080814" y="1038469"/>
            <a:ext cx="6982371" cy="4603193"/>
          </a:xfrm>
          <a:prstGeom prst="rect">
            <a:avLst/>
          </a:prstGeom>
        </p:spPr>
      </p:pic>
    </p:spTree>
  </p:cSld>
  <p:clrMapOvr>
    <a:masterClrMapping/>
  </p:clrMapOvr>
  <p:transition spd="med">
    <p:dissolv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tretch>
            <a:fillRect/>
          </a:stretch>
        </p:blipFill>
        <p:spPr>
          <a:xfrm>
            <a:off x="1073515" y="1122591"/>
            <a:ext cx="6996969" cy="4612817"/>
          </a:xfrm>
          <a:prstGeom prst="rect">
            <a:avLst/>
          </a:prstGeom>
        </p:spPr>
      </p:pic>
    </p:spTree>
  </p:cSld>
  <p:clrMapOvr>
    <a:masterClrMapping/>
  </p:clrMapOvr>
  <p:transition spd="med">
    <p:dissolve/>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rcRect b="51749"/>
          <a:stretch>
            <a:fillRect/>
          </a:stretch>
        </p:blipFill>
        <p:spPr>
          <a:xfrm>
            <a:off x="954978" y="1048887"/>
            <a:ext cx="7234044" cy="4760225"/>
          </a:xfrm>
          <a:prstGeom prst="rect">
            <a:avLst/>
          </a:prstGeom>
        </p:spPr>
      </p:pic>
    </p:spTree>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4" name="Picture 3"/>
          <p:cNvPicPr>
            <a:picLocks noChangeAspect="1"/>
          </p:cNvPicPr>
          <p:nvPr/>
        </p:nvPicPr>
        <p:blipFill>
          <a:blip r:embed="rId2"/>
          <a:srcRect t="51889"/>
          <a:stretch>
            <a:fillRect/>
          </a:stretch>
        </p:blipFill>
        <p:spPr>
          <a:xfrm>
            <a:off x="1074204" y="1134004"/>
            <a:ext cx="6995591" cy="4589991"/>
          </a:xfrm>
          <a:prstGeom prst="rect">
            <a:avLst/>
          </a:prstGeom>
        </p:spPr>
      </p:pic>
    </p:spTree>
  </p:cSld>
  <p:clrMapOvr>
    <a:masterClrMapping/>
  </p:clrMapOvr>
  <p:transition spd="med">
    <p:dissolve/>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Subtitle 2"/>
          <p:cNvSpPr>
            <a:spLocks noGrp="1"/>
          </p:cNvSpPr>
          <p:nvPr>
            <p:ph type="subTitle" idx="4294967295"/>
          </p:nvPr>
        </p:nvSpPr>
        <p:spPr>
          <a:xfrm>
            <a:off x="320674" y="1043708"/>
            <a:ext cx="8526887" cy="5814292"/>
          </a:xfrm>
        </p:spPr>
        <p:txBody>
          <a:bodyPr>
            <a:noAutofit/>
          </a:bodyPr>
          <a:lstStyle/>
          <a:p>
            <a:pPr algn="l">
              <a:buNone/>
            </a:pPr>
            <a:r>
              <a:rPr lang="en-US" sz="2000" b="0" dirty="0" smtClean="0">
                <a:solidFill>
                  <a:schemeClr val="tx1"/>
                </a:solidFill>
              </a:rPr>
              <a:t>• Three of the four established journal partners are now </a:t>
            </a:r>
            <a:r>
              <a:rPr lang="en-US" sz="2000" dirty="0" smtClean="0">
                <a:solidFill>
                  <a:schemeClr val="tx1"/>
                </a:solidFill>
              </a:rPr>
              <a:t>indexed </a:t>
            </a:r>
            <a:r>
              <a:rPr lang="en-US" sz="2000" b="0" dirty="0" smtClean="0">
                <a:solidFill>
                  <a:schemeClr val="tx1"/>
                </a:solidFill>
              </a:rPr>
              <a:t>in </a:t>
            </a:r>
            <a:r>
              <a:rPr lang="en-US" sz="2000" dirty="0" smtClean="0">
                <a:solidFill>
                  <a:schemeClr val="tx1"/>
                </a:solidFill>
              </a:rPr>
              <a:t>Medline </a:t>
            </a:r>
            <a:r>
              <a:rPr lang="en-US" sz="2000" b="0" dirty="0" smtClean="0">
                <a:solidFill>
                  <a:schemeClr val="tx1"/>
                </a:solidFill>
              </a:rPr>
              <a:t>(AHS, MMJ, and MM), and two in </a:t>
            </a:r>
            <a:r>
              <a:rPr lang="en-US" sz="2000" dirty="0" err="1" smtClean="0">
                <a:solidFill>
                  <a:schemeClr val="tx1"/>
                </a:solidFill>
              </a:rPr>
              <a:t>PubMed</a:t>
            </a:r>
            <a:r>
              <a:rPr lang="en-US" sz="2000" dirty="0" smtClean="0">
                <a:solidFill>
                  <a:schemeClr val="tx1"/>
                </a:solidFill>
              </a:rPr>
              <a:t> Central </a:t>
            </a:r>
            <a:r>
              <a:rPr lang="en-US" sz="2000" b="0" dirty="0" smtClean="0">
                <a:solidFill>
                  <a:schemeClr val="tx1"/>
                </a:solidFill>
              </a:rPr>
              <a:t>(AHS and GMJ).</a:t>
            </a:r>
          </a:p>
          <a:p>
            <a:pPr algn="l">
              <a:buNone/>
            </a:pPr>
            <a:r>
              <a:rPr lang="en-US" sz="2000" b="0" dirty="0" smtClean="0">
                <a:solidFill>
                  <a:schemeClr val="tx1"/>
                </a:solidFill>
              </a:rPr>
              <a:t>• Provision of </a:t>
            </a:r>
            <a:r>
              <a:rPr lang="en-US" sz="2000" dirty="0" smtClean="0">
                <a:solidFill>
                  <a:schemeClr val="tx1"/>
                </a:solidFill>
              </a:rPr>
              <a:t>new technical equipment and Manuscript Central software </a:t>
            </a:r>
            <a:r>
              <a:rPr lang="en-US" sz="2000" b="0" dirty="0" smtClean="0">
                <a:solidFill>
                  <a:schemeClr val="tx1"/>
                </a:solidFill>
              </a:rPr>
              <a:t>has enabled journals to become more efficient and resulted in significant improvements in processing times and journal</a:t>
            </a:r>
            <a:r>
              <a:rPr lang="en-US" sz="2000" b="0" dirty="0" smtClean="0"/>
              <a:t> </a:t>
            </a:r>
            <a:r>
              <a:rPr lang="en-US" sz="2000" b="0" dirty="0" smtClean="0">
                <a:solidFill>
                  <a:schemeClr val="tx1"/>
                </a:solidFill>
              </a:rPr>
              <a:t>management.</a:t>
            </a:r>
          </a:p>
          <a:p>
            <a:pPr algn="l">
              <a:buNone/>
            </a:pPr>
            <a:r>
              <a:rPr lang="en-US" sz="2000" b="0" dirty="0" smtClean="0">
                <a:solidFill>
                  <a:schemeClr val="tx1"/>
                </a:solidFill>
              </a:rPr>
              <a:t>• </a:t>
            </a:r>
            <a:r>
              <a:rPr lang="en-US" sz="2000" dirty="0" smtClean="0">
                <a:solidFill>
                  <a:schemeClr val="tx1"/>
                </a:solidFill>
              </a:rPr>
              <a:t>XML conversions </a:t>
            </a:r>
            <a:r>
              <a:rPr lang="en-US" sz="2000" b="0" dirty="0" smtClean="0">
                <a:solidFill>
                  <a:schemeClr val="tx1"/>
                </a:solidFill>
              </a:rPr>
              <a:t>by </a:t>
            </a:r>
            <a:r>
              <a:rPr lang="en-US" sz="2000" b="0" dirty="0" err="1" smtClean="0">
                <a:solidFill>
                  <a:schemeClr val="tx1"/>
                </a:solidFill>
              </a:rPr>
              <a:t>SPi</a:t>
            </a:r>
            <a:r>
              <a:rPr lang="en-US" sz="2000" b="0" dirty="0" smtClean="0">
                <a:solidFill>
                  <a:schemeClr val="tx1"/>
                </a:solidFill>
              </a:rPr>
              <a:t> have also allowed journals to improve timeliness of publication.</a:t>
            </a:r>
          </a:p>
          <a:p>
            <a:pPr algn="l">
              <a:buNone/>
            </a:pPr>
            <a:r>
              <a:rPr lang="en-US" sz="2000" b="0" dirty="0" smtClean="0">
                <a:solidFill>
                  <a:schemeClr val="tx1"/>
                </a:solidFill>
              </a:rPr>
              <a:t>• During AJPP, MM and MMJ have developed </a:t>
            </a:r>
            <a:r>
              <a:rPr lang="en-US" sz="2000" dirty="0" smtClean="0">
                <a:solidFill>
                  <a:schemeClr val="tx1"/>
                </a:solidFill>
              </a:rPr>
              <a:t>fully functional websites </a:t>
            </a:r>
            <a:r>
              <a:rPr lang="en-US" sz="2000" b="0" dirty="0" smtClean="0">
                <a:solidFill>
                  <a:schemeClr val="tx1"/>
                </a:solidFill>
              </a:rPr>
              <a:t>for their journals and are noticing increasing volume of traffic to these websites demonstrating improved visibility and ability to engage online readers. </a:t>
            </a:r>
          </a:p>
          <a:p>
            <a:pPr algn="l">
              <a:buNone/>
            </a:pPr>
            <a:r>
              <a:rPr lang="en-US" sz="2000" b="0" dirty="0" smtClean="0">
                <a:solidFill>
                  <a:schemeClr val="tx1"/>
                </a:solidFill>
              </a:rPr>
              <a:t>• Performance indicators show that </a:t>
            </a:r>
            <a:r>
              <a:rPr lang="en-US" sz="2000" dirty="0" smtClean="0">
                <a:solidFill>
                  <a:schemeClr val="tx1"/>
                </a:solidFill>
              </a:rPr>
              <a:t>submissions have continued to increase</a:t>
            </a:r>
            <a:r>
              <a:rPr lang="en-US" sz="2000" b="0" dirty="0" smtClean="0">
                <a:solidFill>
                  <a:schemeClr val="tx1"/>
                </a:solidFill>
              </a:rPr>
              <a:t>, another indicator of improved visibility.</a:t>
            </a:r>
          </a:p>
          <a:p>
            <a:pPr algn="l">
              <a:buNone/>
            </a:pPr>
            <a:endParaRPr lang="en-US" sz="2000" b="0" dirty="0">
              <a:solidFill>
                <a:schemeClr val="tx1"/>
              </a:solidFill>
            </a:endParaRPr>
          </a:p>
        </p:txBody>
      </p:sp>
    </p:spTree>
  </p:cSld>
  <p:clrMapOvr>
    <a:masterClrMapping/>
  </p:clrMapOvr>
  <p:transition spd="med">
    <p:dissolve/>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(cont.)</a:t>
            </a:r>
            <a:endParaRPr lang="en-US" dirty="0"/>
          </a:p>
        </p:txBody>
      </p:sp>
      <p:sp>
        <p:nvSpPr>
          <p:cNvPr id="4" name="Rectangle 3"/>
          <p:cNvSpPr/>
          <p:nvPr/>
        </p:nvSpPr>
        <p:spPr>
          <a:xfrm>
            <a:off x="320675" y="1058306"/>
            <a:ext cx="8526886" cy="5719896"/>
          </a:xfrm>
          <a:prstGeom prst="rect">
            <a:avLst/>
          </a:prstGeom>
        </p:spPr>
        <p:txBody>
          <a:bodyPr wrap="square">
            <a:spAutoFit/>
          </a:bodyPr>
          <a:lstStyle/>
          <a:p>
            <a:pPr>
              <a:spcAft>
                <a:spcPts val="1800"/>
              </a:spcAft>
              <a:buFont typeface="Arial"/>
              <a:buChar char="•"/>
            </a:pPr>
            <a:r>
              <a:rPr lang="en-US" sz="2000" dirty="0" smtClean="0">
                <a:latin typeface="American Typewriter"/>
                <a:cs typeface="American Typewriter"/>
              </a:rPr>
              <a:t> </a:t>
            </a:r>
            <a:r>
              <a:rPr lang="en-US" sz="2000" b="1" dirty="0" smtClean="0">
                <a:latin typeface="American Typewriter"/>
                <a:cs typeface="American Typewriter"/>
              </a:rPr>
              <a:t>Successful training workshops </a:t>
            </a:r>
            <a:r>
              <a:rPr lang="en-US" sz="2000" dirty="0" smtClean="0">
                <a:latin typeface="American Typewriter"/>
                <a:cs typeface="American Typewriter"/>
              </a:rPr>
              <a:t>for authors and reviewers. </a:t>
            </a:r>
          </a:p>
          <a:p>
            <a:pPr>
              <a:spcAft>
                <a:spcPts val="1800"/>
              </a:spcAft>
            </a:pPr>
            <a:r>
              <a:rPr lang="en-US" sz="2000" dirty="0" smtClean="0">
                <a:latin typeface="American Typewriter"/>
                <a:cs typeface="American Typewriter"/>
              </a:rPr>
              <a:t>• </a:t>
            </a:r>
            <a:r>
              <a:rPr lang="en-US" sz="2000" b="1" dirty="0" smtClean="0">
                <a:latin typeface="American Typewriter"/>
                <a:cs typeface="American Typewriter"/>
              </a:rPr>
              <a:t>Training a critical area </a:t>
            </a:r>
            <a:r>
              <a:rPr lang="en-US" sz="2000" dirty="0" smtClean="0">
                <a:latin typeface="American Typewriter"/>
                <a:cs typeface="American Typewriter"/>
              </a:rPr>
              <a:t>of need in: writing review articles and case reports; </a:t>
            </a:r>
            <a:r>
              <a:rPr lang="en-US" sz="2000" dirty="0" err="1" smtClean="0">
                <a:latin typeface="American Typewriter"/>
                <a:cs typeface="American Typewriter"/>
              </a:rPr>
              <a:t>e</a:t>
            </a:r>
            <a:r>
              <a:rPr lang="en-US" sz="2000" dirty="0" smtClean="0">
                <a:latin typeface="American Typewriter"/>
                <a:cs typeface="American Typewriter"/>
              </a:rPr>
              <a:t>-publishing, enhancement of journal visibility, database searching, peer review workshops, data analysis, training in statistics, and publication ethics.</a:t>
            </a:r>
          </a:p>
          <a:p>
            <a:pPr>
              <a:spcAft>
                <a:spcPts val="1800"/>
              </a:spcAft>
            </a:pPr>
            <a:r>
              <a:rPr lang="en-US" sz="2000" dirty="0" smtClean="0">
                <a:latin typeface="American Typewriter"/>
                <a:cs typeface="American Typewriter"/>
              </a:rPr>
              <a:t>• Importance of conducting </a:t>
            </a:r>
            <a:r>
              <a:rPr lang="en-US" sz="2000" b="1" dirty="0" smtClean="0">
                <a:latin typeface="American Typewriter"/>
                <a:cs typeface="American Typewriter"/>
              </a:rPr>
              <a:t>surveys with users </a:t>
            </a:r>
            <a:r>
              <a:rPr lang="en-US" sz="2000" dirty="0" smtClean="0">
                <a:latin typeface="American Typewriter"/>
                <a:cs typeface="American Typewriter"/>
              </a:rPr>
              <a:t>(readers, authors, and reviewers).</a:t>
            </a:r>
          </a:p>
          <a:p>
            <a:pPr>
              <a:spcAft>
                <a:spcPts val="1800"/>
              </a:spcAft>
            </a:pPr>
            <a:r>
              <a:rPr lang="en-US" sz="2000" dirty="0" smtClean="0">
                <a:latin typeface="American Typewriter"/>
                <a:cs typeface="American Typewriter"/>
              </a:rPr>
              <a:t>• Greater focus on </a:t>
            </a:r>
            <a:r>
              <a:rPr lang="en-US" sz="2000" b="1" dirty="0" smtClean="0">
                <a:latin typeface="American Typewriter"/>
                <a:cs typeface="American Typewriter"/>
              </a:rPr>
              <a:t>succession planning</a:t>
            </a:r>
            <a:r>
              <a:rPr lang="en-US" sz="2000" dirty="0" smtClean="0">
                <a:latin typeface="American Typewriter"/>
                <a:cs typeface="American Typewriter"/>
              </a:rPr>
              <a:t>, training more editors and taking on interns.</a:t>
            </a:r>
          </a:p>
          <a:p>
            <a:pPr>
              <a:spcAft>
                <a:spcPts val="1800"/>
              </a:spcAft>
            </a:pPr>
            <a:r>
              <a:rPr lang="en-US" sz="2000" dirty="0" smtClean="0">
                <a:latin typeface="American Typewriter"/>
                <a:cs typeface="American Typewriter"/>
              </a:rPr>
              <a:t>• Editors have begun to optimally </a:t>
            </a:r>
            <a:r>
              <a:rPr lang="en-US" sz="2000" b="1" dirty="0" err="1" smtClean="0">
                <a:latin typeface="American Typewriter"/>
                <a:cs typeface="American Typewriter"/>
              </a:rPr>
              <a:t>utilise</a:t>
            </a:r>
            <a:r>
              <a:rPr lang="en-US" sz="2000" b="1" dirty="0" smtClean="0">
                <a:latin typeface="American Typewriter"/>
                <a:cs typeface="American Typewriter"/>
              </a:rPr>
              <a:t> the services of librarians</a:t>
            </a:r>
            <a:r>
              <a:rPr lang="en-US" sz="2000" dirty="0" smtClean="0">
                <a:latin typeface="American Typewriter"/>
                <a:cs typeface="American Typewriter"/>
              </a:rPr>
              <a:t>, for example through engaging librarians as members of their editorial board (3 journals) and training researchers how to search databases. Consider </a:t>
            </a:r>
            <a:r>
              <a:rPr lang="en-US" sz="2000" dirty="0" err="1" smtClean="0">
                <a:latin typeface="American Typewriter"/>
                <a:cs typeface="American Typewriter"/>
              </a:rPr>
              <a:t>utilising</a:t>
            </a:r>
            <a:r>
              <a:rPr lang="en-US" sz="2000" dirty="0" smtClean="0">
                <a:latin typeface="American Typewriter"/>
                <a:cs typeface="American Typewriter"/>
              </a:rPr>
              <a:t> the NLM network of librarians in Africa (currently in Kenya, Mali, Mozambique, Nigeria, Uganda, Zambia, and Zimbabwe).</a:t>
            </a:r>
            <a:endParaRPr lang="en-US" sz="2000" dirty="0">
              <a:latin typeface="American Typewriter"/>
              <a:cs typeface="American Typewriter"/>
            </a:endParaRPr>
          </a:p>
        </p:txBody>
      </p:sp>
    </p:spTree>
  </p:cSld>
  <p:clrMapOvr>
    <a:masterClrMapping/>
  </p:clrMapOvr>
  <p:transition spd="med">
    <p:dissolv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676" y="1"/>
            <a:ext cx="8502650" cy="1371600"/>
          </a:xfrm>
        </p:spPr>
        <p:txBody>
          <a:bodyPr anchor="t"/>
          <a:lstStyle/>
          <a:p>
            <a:r>
              <a:rPr lang="en-US" sz="2800" dirty="0" smtClean="0"/>
              <a:t>Christine </a:t>
            </a:r>
            <a:r>
              <a:rPr lang="en-US" sz="2800" dirty="0" err="1" smtClean="0"/>
              <a:t>Kanyengo</a:t>
            </a:r>
            <a:r>
              <a:rPr lang="en-US" sz="2800" dirty="0" smtClean="0"/>
              <a:t>, Zambia Medical Journal, University of Zambia</a:t>
            </a:r>
            <a:endParaRPr lang="en-US" sz="2800" dirty="0"/>
          </a:p>
        </p:txBody>
      </p:sp>
      <p:sp>
        <p:nvSpPr>
          <p:cNvPr id="3" name="Subtitle 2"/>
          <p:cNvSpPr>
            <a:spLocks noGrp="1"/>
          </p:cNvSpPr>
          <p:nvPr>
            <p:ph type="subTitle" idx="1"/>
          </p:nvPr>
        </p:nvSpPr>
        <p:spPr/>
        <p:txBody>
          <a:bodyPr/>
          <a:lstStyle/>
          <a:p>
            <a:endParaRPr lang="en-US" dirty="0"/>
          </a:p>
        </p:txBody>
      </p:sp>
      <p:pic>
        <p:nvPicPr>
          <p:cNvPr id="6" name="Picture 5" descr="Christine1.jpg"/>
          <p:cNvPicPr>
            <a:picLocks noChangeAspect="1"/>
          </p:cNvPicPr>
          <p:nvPr/>
        </p:nvPicPr>
        <p:blipFill>
          <a:blip r:embed="rId2"/>
          <a:stretch>
            <a:fillRect/>
          </a:stretch>
        </p:blipFill>
        <p:spPr>
          <a:xfrm>
            <a:off x="3199900" y="2387576"/>
            <a:ext cx="2744200" cy="4221290"/>
          </a:xfrm>
          <a:prstGeom prst="rect">
            <a:avLst/>
          </a:prstGeom>
        </p:spPr>
      </p:pic>
    </p:spTree>
  </p:cSld>
  <p:clrMapOvr>
    <a:masterClrMapping/>
  </p:clrMapOvr>
  <p:transition spd="med">
    <p:dissolv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676" y="0"/>
            <a:ext cx="8502650" cy="2209799"/>
          </a:xfrm>
        </p:spPr>
        <p:txBody>
          <a:bodyPr anchor="t"/>
          <a:lstStyle/>
          <a:p>
            <a:r>
              <a:rPr lang="en-US" sz="2800" dirty="0" smtClean="0"/>
              <a:t>Sara </a:t>
            </a:r>
            <a:r>
              <a:rPr lang="en-US" sz="2800" dirty="0" err="1" smtClean="0"/>
              <a:t>Mbaga</a:t>
            </a:r>
            <a:r>
              <a:rPr lang="en-US" sz="2800" dirty="0" smtClean="0"/>
              <a:t>, African Health Sciences, </a:t>
            </a:r>
            <a:r>
              <a:rPr lang="en-US" sz="2800" dirty="0" err="1" smtClean="0"/>
              <a:t>Makerere</a:t>
            </a:r>
            <a:r>
              <a:rPr lang="en-US" sz="2800" dirty="0" smtClean="0"/>
              <a:t> University, Uganda</a:t>
            </a:r>
            <a:endParaRPr lang="en-US" sz="2800"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rcRect t="17460" r="58362" b="19922"/>
          <a:stretch>
            <a:fillRect/>
          </a:stretch>
        </p:blipFill>
        <p:spPr>
          <a:xfrm>
            <a:off x="2677877" y="2209799"/>
            <a:ext cx="3788245" cy="4272793"/>
          </a:xfrm>
          <a:prstGeom prst="rect">
            <a:avLst/>
          </a:prstGeom>
        </p:spPr>
      </p:pic>
    </p:spTree>
  </p:cSld>
  <p:clrMapOvr>
    <a:masterClrMapping/>
  </p:clrMapOvr>
  <p:transition spd="med">
    <p:dissolve/>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a:t>
            </a:r>
            <a:endParaRPr lang="en-US" dirty="0"/>
          </a:p>
        </p:txBody>
      </p:sp>
      <p:sp>
        <p:nvSpPr>
          <p:cNvPr id="4" name="Rectangle 3"/>
          <p:cNvSpPr/>
          <p:nvPr/>
        </p:nvSpPr>
        <p:spPr>
          <a:xfrm>
            <a:off x="320675" y="1204278"/>
            <a:ext cx="8502650" cy="4555093"/>
          </a:xfrm>
          <a:prstGeom prst="rect">
            <a:avLst/>
          </a:prstGeom>
        </p:spPr>
        <p:txBody>
          <a:bodyPr wrap="square">
            <a:spAutoFit/>
          </a:bodyPr>
          <a:lstStyle/>
          <a:p>
            <a:pPr>
              <a:spcAft>
                <a:spcPts val="3000"/>
              </a:spcAft>
            </a:pPr>
            <a:r>
              <a:rPr lang="en-US" sz="2000" dirty="0" smtClean="0"/>
              <a:t>• </a:t>
            </a:r>
            <a:r>
              <a:rPr lang="en-US" sz="2000" b="1" dirty="0" smtClean="0">
                <a:latin typeface="American Typewriter"/>
                <a:cs typeface="American Typewriter"/>
              </a:rPr>
              <a:t>Success driven by </a:t>
            </a:r>
            <a:r>
              <a:rPr lang="en-US" sz="2000" dirty="0" smtClean="0">
                <a:latin typeface="American Typewriter"/>
                <a:cs typeface="American Typewriter"/>
              </a:rPr>
              <a:t>ability to leverage NIH funds, willingness of international journal partners to provide staff time and travel, support from other </a:t>
            </a:r>
            <a:r>
              <a:rPr lang="en-US" sz="2000" dirty="0" err="1" smtClean="0">
                <a:latin typeface="American Typewriter"/>
                <a:cs typeface="American Typewriter"/>
              </a:rPr>
              <a:t>organisations</a:t>
            </a:r>
            <a:r>
              <a:rPr lang="en-US" sz="2000" dirty="0" smtClean="0">
                <a:latin typeface="American Typewriter"/>
                <a:cs typeface="American Typewriter"/>
              </a:rPr>
              <a:t> including </a:t>
            </a:r>
            <a:r>
              <a:rPr lang="en-US" sz="2000" dirty="0" err="1" smtClean="0">
                <a:latin typeface="American Typewriter"/>
                <a:cs typeface="American Typewriter"/>
              </a:rPr>
              <a:t>ScholarOne</a:t>
            </a:r>
            <a:r>
              <a:rPr lang="en-US" sz="2000" dirty="0" smtClean="0">
                <a:latin typeface="American Typewriter"/>
                <a:cs typeface="American Typewriter"/>
              </a:rPr>
              <a:t>, </a:t>
            </a:r>
            <a:r>
              <a:rPr lang="en-US" sz="2000" dirty="0" err="1" smtClean="0">
                <a:latin typeface="American Typewriter"/>
                <a:cs typeface="American Typewriter"/>
              </a:rPr>
              <a:t>SPi</a:t>
            </a:r>
            <a:r>
              <a:rPr lang="en-US" sz="2000" dirty="0" smtClean="0">
                <a:latin typeface="American Typewriter"/>
                <a:cs typeface="American Typewriter"/>
              </a:rPr>
              <a:t> Services, and WHO/TDR, and major support from the Council of Science Editors. </a:t>
            </a:r>
          </a:p>
          <a:p>
            <a:pPr>
              <a:spcAft>
                <a:spcPts val="3000"/>
              </a:spcAft>
              <a:buFont typeface="Arial"/>
              <a:buChar char="•"/>
            </a:pPr>
            <a:r>
              <a:rPr lang="en-US" sz="2000" dirty="0" smtClean="0">
                <a:latin typeface="American Typewriter"/>
                <a:cs typeface="American Typewriter"/>
              </a:rPr>
              <a:t>But over and above this, strength has come from the </a:t>
            </a:r>
            <a:r>
              <a:rPr lang="en-US" sz="2000" b="1" dirty="0" smtClean="0">
                <a:latin typeface="American Typewriter"/>
                <a:cs typeface="American Typewriter"/>
              </a:rPr>
              <a:t>African editors and their staff </a:t>
            </a:r>
            <a:r>
              <a:rPr lang="en-US" sz="2000" dirty="0" smtClean="0">
                <a:latin typeface="American Typewriter"/>
                <a:cs typeface="American Typewriter"/>
              </a:rPr>
              <a:t>who with support above continue to make significant and sustainable achievements.</a:t>
            </a:r>
          </a:p>
          <a:p>
            <a:pPr>
              <a:spcAft>
                <a:spcPts val="3000"/>
              </a:spcAft>
            </a:pPr>
            <a:r>
              <a:rPr lang="en-US" sz="2000" dirty="0" smtClean="0">
                <a:latin typeface="American Typewriter"/>
                <a:cs typeface="American Typewriter"/>
              </a:rPr>
              <a:t>• </a:t>
            </a:r>
            <a:r>
              <a:rPr lang="en-US" sz="2000" b="1" dirty="0" smtClean="0">
                <a:latin typeface="American Typewriter"/>
                <a:cs typeface="American Typewriter"/>
              </a:rPr>
              <a:t>Annual AJPP meetings</a:t>
            </a:r>
            <a:r>
              <a:rPr lang="en-US" sz="2000" dirty="0" smtClean="0">
                <a:latin typeface="American Typewriter"/>
                <a:cs typeface="American Typewriter"/>
              </a:rPr>
              <a:t>, held in conjunction with annual meeting of Council of Science Editors, continue to be instrumental in fuelling enthusiasm to overcome barriers and in strengthening relationships amongst all partners.</a:t>
            </a:r>
          </a:p>
        </p:txBody>
      </p:sp>
    </p:spTree>
  </p:cSld>
  <p:clrMapOvr>
    <a:masterClrMapping/>
  </p:clrMapOvr>
  <p:transition spd="med">
    <p:dissolve/>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(cont.)</a:t>
            </a:r>
            <a:endParaRPr lang="en-US" dirty="0"/>
          </a:p>
        </p:txBody>
      </p:sp>
      <p:sp>
        <p:nvSpPr>
          <p:cNvPr id="3" name="Subtitle 2"/>
          <p:cNvSpPr>
            <a:spLocks noGrp="1"/>
          </p:cNvSpPr>
          <p:nvPr>
            <p:ph type="subTitle" idx="4294967295"/>
          </p:nvPr>
        </p:nvSpPr>
        <p:spPr>
          <a:xfrm>
            <a:off x="320675" y="1284564"/>
            <a:ext cx="8526886" cy="5167448"/>
          </a:xfrm>
        </p:spPr>
        <p:txBody>
          <a:bodyPr>
            <a:noAutofit/>
          </a:bodyPr>
          <a:lstStyle/>
          <a:p>
            <a:pPr algn="l" defTabSz="457200">
              <a:spcAft>
                <a:spcPts val="1200"/>
              </a:spcAft>
              <a:buNone/>
            </a:pPr>
            <a:r>
              <a:rPr lang="en-US" sz="2000" dirty="0" smtClean="0">
                <a:solidFill>
                  <a:schemeClr val="tx1"/>
                </a:solidFill>
                <a:latin typeface="+mn-lt"/>
                <a:ea typeface="+mn-ea"/>
                <a:cs typeface="+mn-cs"/>
              </a:rPr>
              <a:t>• </a:t>
            </a:r>
            <a:r>
              <a:rPr lang="en-US" sz="2000" dirty="0" smtClean="0">
                <a:solidFill>
                  <a:schemeClr val="tx1"/>
                </a:solidFill>
                <a:ea typeface="+mn-ea"/>
              </a:rPr>
              <a:t>Experience sharing </a:t>
            </a:r>
            <a:r>
              <a:rPr lang="en-US" sz="2000" b="0" dirty="0" smtClean="0">
                <a:solidFill>
                  <a:schemeClr val="tx1"/>
                </a:solidFill>
                <a:ea typeface="+mn-ea"/>
              </a:rPr>
              <a:t>amongst editors and AJPP journals continues to be constructive and has recently been useful for two new partner journals. AJPP journals are also now reaching out to other non-AJPP journals. </a:t>
            </a:r>
          </a:p>
          <a:p>
            <a:pPr algn="l" defTabSz="457200">
              <a:spcAft>
                <a:spcPts val="1200"/>
              </a:spcAft>
              <a:buNone/>
            </a:pPr>
            <a:r>
              <a:rPr lang="en-US" sz="2000" b="0" dirty="0" smtClean="0">
                <a:solidFill>
                  <a:schemeClr val="tx1"/>
                </a:solidFill>
                <a:ea typeface="+mn-ea"/>
              </a:rPr>
              <a:t>• Whilst progress was initially slow, there has been </a:t>
            </a:r>
            <a:r>
              <a:rPr lang="en-US" sz="2000" dirty="0" smtClean="0">
                <a:solidFill>
                  <a:schemeClr val="tx1"/>
                </a:solidFill>
                <a:ea typeface="+mn-ea"/>
              </a:rPr>
              <a:t>increased focus on succession plans to </a:t>
            </a:r>
            <a:r>
              <a:rPr lang="en-US" sz="2000" b="0" dirty="0" smtClean="0">
                <a:solidFill>
                  <a:schemeClr val="tx1"/>
                </a:solidFill>
                <a:ea typeface="+mn-ea"/>
              </a:rPr>
              <a:t>help sustain improvements in longer term. Editors training and involving new and younger staff. </a:t>
            </a:r>
          </a:p>
        </p:txBody>
      </p:sp>
    </p:spTree>
  </p:cSld>
  <p:clrMapOvr>
    <a:masterClrMapping/>
  </p:clrMapOvr>
  <p:transition spd="med">
    <p:dissolv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711200" y="0"/>
            <a:ext cx="7772400" cy="1143000"/>
          </a:xfrm>
        </p:spPr>
        <p:txBody>
          <a:bodyPr/>
          <a:lstStyle/>
          <a:p>
            <a:pPr>
              <a:defRPr/>
            </a:pPr>
            <a:r>
              <a:rPr lang="en-US" sz="4000" dirty="0" smtClean="0">
                <a:cs typeface="+mj-cs"/>
              </a:rPr>
              <a:t>History</a:t>
            </a:r>
          </a:p>
        </p:txBody>
      </p:sp>
      <p:sp>
        <p:nvSpPr>
          <p:cNvPr id="613379" name="Rectangle 3"/>
          <p:cNvSpPr>
            <a:spLocks noGrp="1" noChangeArrowheads="1"/>
          </p:cNvSpPr>
          <p:nvPr>
            <p:ph type="body" idx="1"/>
          </p:nvPr>
        </p:nvSpPr>
        <p:spPr>
          <a:xfrm>
            <a:off x="711200" y="1640120"/>
            <a:ext cx="7772400" cy="4760680"/>
          </a:xfrm>
        </p:spPr>
        <p:txBody>
          <a:bodyPr/>
          <a:lstStyle/>
          <a:p>
            <a:pPr>
              <a:lnSpc>
                <a:spcPct val="90000"/>
              </a:lnSpc>
            </a:pPr>
            <a:r>
              <a:rPr lang="en-US" dirty="0">
                <a:latin typeface="American Typewriter"/>
                <a:cs typeface="American Typewriter"/>
              </a:rPr>
              <a:t>NLM and FIC conceived the idea of fostering a health and medical journal capacity building program in Africa</a:t>
            </a:r>
          </a:p>
          <a:p>
            <a:pPr>
              <a:lnSpc>
                <a:spcPct val="90000"/>
              </a:lnSpc>
            </a:pPr>
            <a:r>
              <a:rPr lang="en-US" dirty="0">
                <a:latin typeface="American Typewriter"/>
                <a:cs typeface="American Typewriter"/>
              </a:rPr>
              <a:t>Program initiated at meeting hosted by BMJ in 2003</a:t>
            </a:r>
          </a:p>
          <a:p>
            <a:pPr lvl="1">
              <a:lnSpc>
                <a:spcPct val="90000"/>
              </a:lnSpc>
            </a:pPr>
            <a:r>
              <a:rPr lang="en-US" dirty="0">
                <a:latin typeface="American Typewriter"/>
                <a:cs typeface="American Typewriter"/>
              </a:rPr>
              <a:t>Initially, four African journals were partnered with international journals </a:t>
            </a:r>
          </a:p>
          <a:p>
            <a:pPr lvl="1">
              <a:lnSpc>
                <a:spcPct val="90000"/>
              </a:lnSpc>
            </a:pPr>
            <a:r>
              <a:rPr lang="en-US" dirty="0">
                <a:latin typeface="American Typewriter"/>
                <a:cs typeface="American Typewriter"/>
              </a:rPr>
              <a:t>Importantly, African journal editors identified the journals</a:t>
            </a:r>
            <a:r>
              <a:rPr lang="ja-JP" altLang="en-US" dirty="0">
                <a:latin typeface="American Typewriter"/>
                <a:cs typeface="American Typewriter"/>
              </a:rPr>
              <a:t>’</a:t>
            </a:r>
            <a:r>
              <a:rPr lang="en-US" altLang="ja-JP" dirty="0">
                <a:latin typeface="American Typewriter"/>
                <a:cs typeface="American Typewriter"/>
              </a:rPr>
              <a:t> needs to be addressed by partnerships</a:t>
            </a:r>
          </a:p>
          <a:p>
            <a:pPr lvl="1">
              <a:lnSpc>
                <a:spcPct val="90000"/>
              </a:lnSpc>
            </a:pPr>
            <a:r>
              <a:rPr lang="en-US" dirty="0">
                <a:latin typeface="American Typewriter"/>
                <a:cs typeface="American Typewriter"/>
              </a:rPr>
              <a:t>Formed two additional partnerships in 2008</a:t>
            </a:r>
          </a:p>
          <a:p>
            <a:pPr>
              <a:lnSpc>
                <a:spcPct val="90000"/>
              </a:lnSpc>
            </a:pPr>
            <a:endParaRPr lang="en-US" dirty="0">
              <a:latin typeface="American Typewriter"/>
              <a:cs typeface="American Typewriter"/>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3379">
                                            <p:txEl>
                                              <p:pRg st="0" end="0"/>
                                            </p:txEl>
                                          </p:spTgt>
                                        </p:tgtEl>
                                        <p:attrNameLst>
                                          <p:attrName>style.visibility</p:attrName>
                                        </p:attrNameLst>
                                      </p:cBhvr>
                                      <p:to>
                                        <p:strVal val="visible"/>
                                      </p:to>
                                    </p:set>
                                    <p:anim calcmode="lin" valueType="num">
                                      <p:cBhvr additive="base">
                                        <p:cTn id="7" dur="500" fill="hold"/>
                                        <p:tgtEl>
                                          <p:spTgt spid="613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13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13379">
                                            <p:txEl>
                                              <p:pRg st="1" end="1"/>
                                            </p:txEl>
                                          </p:spTgt>
                                        </p:tgtEl>
                                        <p:attrNameLst>
                                          <p:attrName>style.visibility</p:attrName>
                                        </p:attrNameLst>
                                      </p:cBhvr>
                                      <p:to>
                                        <p:strVal val="visible"/>
                                      </p:to>
                                    </p:set>
                                    <p:anim calcmode="lin" valueType="num">
                                      <p:cBhvr additive="base">
                                        <p:cTn id="13" dur="500" fill="hold"/>
                                        <p:tgtEl>
                                          <p:spTgt spid="613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133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13379">
                                            <p:txEl>
                                              <p:pRg st="2" end="2"/>
                                            </p:txEl>
                                          </p:spTgt>
                                        </p:tgtEl>
                                        <p:attrNameLst>
                                          <p:attrName>style.visibility</p:attrName>
                                        </p:attrNameLst>
                                      </p:cBhvr>
                                      <p:to>
                                        <p:strVal val="visible"/>
                                      </p:to>
                                    </p:set>
                                    <p:anim calcmode="lin" valueType="num">
                                      <p:cBhvr additive="base">
                                        <p:cTn id="17" dur="500" fill="hold"/>
                                        <p:tgtEl>
                                          <p:spTgt spid="61337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13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13379">
                                            <p:txEl>
                                              <p:pRg st="3" end="3"/>
                                            </p:txEl>
                                          </p:spTgt>
                                        </p:tgtEl>
                                        <p:attrNameLst>
                                          <p:attrName>style.visibility</p:attrName>
                                        </p:attrNameLst>
                                      </p:cBhvr>
                                      <p:to>
                                        <p:strVal val="visible"/>
                                      </p:to>
                                    </p:set>
                                    <p:anim calcmode="lin" valueType="num">
                                      <p:cBhvr additive="base">
                                        <p:cTn id="23" dur="500" fill="hold"/>
                                        <p:tgtEl>
                                          <p:spTgt spid="613379">
                                            <p:txEl>
                                              <p:pRg st="3" end="3"/>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133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613379">
                                            <p:txEl>
                                              <p:pRg st="4" end="4"/>
                                            </p:txEl>
                                          </p:spTgt>
                                        </p:tgtEl>
                                        <p:attrNameLst>
                                          <p:attrName>style.visibility</p:attrName>
                                        </p:attrNameLst>
                                      </p:cBhvr>
                                      <p:to>
                                        <p:strVal val="visible"/>
                                      </p:to>
                                    </p:set>
                                    <p:anim calcmode="lin" valueType="num">
                                      <p:cBhvr additive="base">
                                        <p:cTn id="29" dur="500" fill="hold"/>
                                        <p:tgtEl>
                                          <p:spTgt spid="613379">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133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9" grpId="0" build="p"/>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cs typeface="ＭＳ Ｐゴシック" charset="-128"/>
              </a:rPr>
              <a:t>Issues to Consider</a:t>
            </a:r>
          </a:p>
        </p:txBody>
      </p:sp>
      <p:sp>
        <p:nvSpPr>
          <p:cNvPr id="23554" name="Content Placeholder 2"/>
          <p:cNvSpPr>
            <a:spLocks noGrp="1"/>
          </p:cNvSpPr>
          <p:nvPr>
            <p:ph idx="1"/>
          </p:nvPr>
        </p:nvSpPr>
        <p:spPr>
          <a:xfrm>
            <a:off x="320040" y="1981200"/>
            <a:ext cx="8519160" cy="4419600"/>
          </a:xfrm>
        </p:spPr>
        <p:txBody>
          <a:bodyPr/>
          <a:lstStyle/>
          <a:p>
            <a:pPr>
              <a:buFont typeface="Wingdings" charset="2"/>
              <a:buChar char="u"/>
            </a:pPr>
            <a:r>
              <a:rPr lang="en-US" dirty="0">
                <a:latin typeface="American Typewriter"/>
                <a:cs typeface="American Typewriter"/>
              </a:rPr>
              <a:t>The next generation of editors</a:t>
            </a:r>
          </a:p>
          <a:p>
            <a:pPr lvl="1">
              <a:buFont typeface="Wingdings" charset="2"/>
              <a:buChar char="Ø"/>
            </a:pPr>
            <a:r>
              <a:rPr lang="en-US" dirty="0">
                <a:latin typeface="American Typewriter"/>
                <a:cs typeface="American Typewriter"/>
              </a:rPr>
              <a:t>Is internship the answer?</a:t>
            </a:r>
          </a:p>
          <a:p>
            <a:pPr>
              <a:buFont typeface="Wingdings" charset="2"/>
              <a:buChar char="u"/>
            </a:pPr>
            <a:r>
              <a:rPr lang="en-US" dirty="0">
                <a:latin typeface="American Typewriter"/>
                <a:cs typeface="American Typewriter"/>
              </a:rPr>
              <a:t>Quality of publications</a:t>
            </a:r>
          </a:p>
          <a:p>
            <a:pPr lvl="1">
              <a:buFont typeface="Wingdings" charset="2"/>
              <a:buChar char="Ø"/>
            </a:pPr>
            <a:r>
              <a:rPr lang="en-US" dirty="0">
                <a:latin typeface="American Typewriter"/>
                <a:cs typeface="American Typewriter"/>
              </a:rPr>
              <a:t>Have we influenced this?</a:t>
            </a:r>
          </a:p>
          <a:p>
            <a:pPr>
              <a:buFont typeface="Wingdings" charset="2"/>
              <a:buChar char="u"/>
            </a:pPr>
            <a:r>
              <a:rPr lang="en-US" dirty="0">
                <a:latin typeface="American Typewriter"/>
                <a:cs typeface="American Typewriter"/>
              </a:rPr>
              <a:t>Everybody wants to be part of a success story </a:t>
            </a:r>
          </a:p>
          <a:p>
            <a:pPr>
              <a:buFont typeface="Wingdings" charset="2"/>
              <a:buChar char="u"/>
            </a:pPr>
            <a:r>
              <a:rPr lang="en-US" dirty="0">
                <a:latin typeface="American Typewriter"/>
                <a:cs typeface="American Typewriter"/>
              </a:rPr>
              <a:t>Survival: Which model works best?</a:t>
            </a:r>
          </a:p>
        </p:txBody>
      </p:sp>
    </p:spTree>
  </p:cSld>
  <p:clrMapOvr>
    <a:masterClrMapping/>
  </p:clrMapOvr>
  <p:transition spd="med">
    <p:dissolv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Targets </a:t>
            </a:r>
            <a:endParaRPr lang="en-US" dirty="0"/>
          </a:p>
        </p:txBody>
      </p:sp>
      <p:sp>
        <p:nvSpPr>
          <p:cNvPr id="4" name="Rectangle 3"/>
          <p:cNvSpPr/>
          <p:nvPr/>
        </p:nvSpPr>
        <p:spPr>
          <a:xfrm>
            <a:off x="320675" y="1123994"/>
            <a:ext cx="8502650" cy="5324535"/>
          </a:xfrm>
          <a:prstGeom prst="rect">
            <a:avLst/>
          </a:prstGeom>
        </p:spPr>
        <p:txBody>
          <a:bodyPr wrap="square">
            <a:spAutoFit/>
          </a:bodyPr>
          <a:lstStyle/>
          <a:p>
            <a:pPr>
              <a:spcAft>
                <a:spcPts val="600"/>
              </a:spcAft>
            </a:pPr>
            <a:r>
              <a:rPr lang="en-US" sz="2000" dirty="0" smtClean="0">
                <a:latin typeface="American Typewriter"/>
                <a:cs typeface="American Typewriter"/>
              </a:rPr>
              <a:t>• </a:t>
            </a:r>
            <a:r>
              <a:rPr lang="en-US" sz="2000" b="1" dirty="0" smtClean="0">
                <a:solidFill>
                  <a:schemeClr val="accent1">
                    <a:lumMod val="75000"/>
                  </a:schemeClr>
                </a:solidFill>
                <a:latin typeface="American Typewriter"/>
                <a:cs typeface="American Typewriter"/>
              </a:rPr>
              <a:t>Common challenges </a:t>
            </a:r>
            <a:r>
              <a:rPr lang="en-US" sz="2000" dirty="0" smtClean="0">
                <a:latin typeface="American Typewriter"/>
                <a:cs typeface="American Typewriter"/>
              </a:rPr>
              <a:t>still facing journals include manuscript quality, workflow, visibility, leadership succession, sustainability, language, printing, </a:t>
            </a:r>
            <a:r>
              <a:rPr lang="en-US" sz="2000" dirty="0" err="1" smtClean="0">
                <a:latin typeface="American Typewriter"/>
                <a:cs typeface="American Typewriter"/>
              </a:rPr>
              <a:t>ePublishing</a:t>
            </a:r>
            <a:r>
              <a:rPr lang="en-US" sz="2000" dirty="0" smtClean="0">
                <a:latin typeface="American Typewriter"/>
                <a:cs typeface="American Typewriter"/>
              </a:rPr>
              <a:t> and need to expand readership.</a:t>
            </a:r>
          </a:p>
          <a:p>
            <a:pPr>
              <a:spcAft>
                <a:spcPts val="600"/>
              </a:spcAft>
            </a:pPr>
            <a:r>
              <a:rPr lang="en-US" sz="2000" dirty="0" smtClean="0">
                <a:latin typeface="American Typewriter"/>
                <a:cs typeface="American Typewriter"/>
              </a:rPr>
              <a:t>• Partners should continue to focus on </a:t>
            </a:r>
            <a:r>
              <a:rPr lang="en-US" sz="2000" b="1" dirty="0" smtClean="0">
                <a:solidFill>
                  <a:schemeClr val="accent1">
                    <a:lumMod val="75000"/>
                  </a:schemeClr>
                </a:solidFill>
                <a:latin typeface="American Typewriter"/>
                <a:cs typeface="American Typewriter"/>
              </a:rPr>
              <a:t>succession plans for editors </a:t>
            </a:r>
            <a:r>
              <a:rPr lang="en-US" sz="2000" dirty="0" smtClean="0">
                <a:latin typeface="American Typewriter"/>
                <a:cs typeface="American Typewriter"/>
              </a:rPr>
              <a:t>and should encourage even more involvement of younger interns and medical students.</a:t>
            </a:r>
          </a:p>
          <a:p>
            <a:pPr>
              <a:spcAft>
                <a:spcPts val="600"/>
              </a:spcAft>
            </a:pPr>
            <a:r>
              <a:rPr lang="en-US" sz="2000" dirty="0" smtClean="0">
                <a:latin typeface="American Typewriter"/>
                <a:cs typeface="American Typewriter"/>
              </a:rPr>
              <a:t>• All partner journals should conduct </a:t>
            </a:r>
            <a:r>
              <a:rPr lang="en-US" sz="2000" b="1" dirty="0" smtClean="0">
                <a:solidFill>
                  <a:schemeClr val="accent1">
                    <a:lumMod val="75000"/>
                  </a:schemeClr>
                </a:solidFill>
                <a:latin typeface="American Typewriter"/>
                <a:cs typeface="American Typewriter"/>
              </a:rPr>
              <a:t>user surveys </a:t>
            </a:r>
            <a:r>
              <a:rPr lang="en-US" sz="2000" dirty="0" smtClean="0">
                <a:latin typeface="American Typewriter"/>
                <a:cs typeface="American Typewriter"/>
              </a:rPr>
              <a:t>with authors and reviewers to measure changing perceptions of journals and to determine visibility of journals.</a:t>
            </a:r>
          </a:p>
          <a:p>
            <a:pPr>
              <a:spcAft>
                <a:spcPts val="600"/>
              </a:spcAft>
            </a:pPr>
            <a:r>
              <a:rPr lang="en-US" sz="2000" dirty="0" smtClean="0">
                <a:latin typeface="American Typewriter"/>
                <a:cs typeface="American Typewriter"/>
              </a:rPr>
              <a:t>• Whilst journals have been increasingly </a:t>
            </a:r>
            <a:r>
              <a:rPr lang="en-US" sz="2000" b="1" dirty="0" smtClean="0">
                <a:solidFill>
                  <a:schemeClr val="accent1">
                    <a:lumMod val="75000"/>
                  </a:schemeClr>
                </a:solidFill>
                <a:latin typeface="American Typewriter"/>
                <a:cs typeface="American Typewriter"/>
              </a:rPr>
              <a:t>involving librarians in editorial boards and workshops with authors</a:t>
            </a:r>
            <a:r>
              <a:rPr lang="en-US" sz="2000" dirty="0" smtClean="0">
                <a:latin typeface="American Typewriter"/>
                <a:cs typeface="American Typewriter"/>
              </a:rPr>
              <a:t>, it is important to continue this effort.</a:t>
            </a:r>
          </a:p>
          <a:p>
            <a:pPr>
              <a:spcAft>
                <a:spcPts val="600"/>
              </a:spcAft>
            </a:pPr>
            <a:r>
              <a:rPr lang="en-US" sz="2000" dirty="0" smtClean="0">
                <a:latin typeface="American Typewriter"/>
                <a:cs typeface="American Typewriter"/>
              </a:rPr>
              <a:t>• Partners </a:t>
            </a:r>
            <a:r>
              <a:rPr lang="en-US" sz="2000" dirty="0" err="1" smtClean="0">
                <a:latin typeface="American Typewriter"/>
                <a:cs typeface="American Typewriter"/>
              </a:rPr>
              <a:t>recognise</a:t>
            </a:r>
            <a:r>
              <a:rPr lang="en-US" sz="2000" dirty="0" smtClean="0">
                <a:latin typeface="American Typewriter"/>
                <a:cs typeface="American Typewriter"/>
              </a:rPr>
              <a:t> need to </a:t>
            </a:r>
            <a:r>
              <a:rPr lang="en-US" sz="2000" b="1" dirty="0" smtClean="0">
                <a:solidFill>
                  <a:schemeClr val="accent1">
                    <a:lumMod val="75000"/>
                  </a:schemeClr>
                </a:solidFill>
                <a:latin typeface="American Typewriter"/>
                <a:cs typeface="American Typewriter"/>
              </a:rPr>
              <a:t>educate and link with journalists </a:t>
            </a:r>
            <a:r>
              <a:rPr lang="en-US" sz="2000" dirty="0" smtClean="0">
                <a:latin typeface="American Typewriter"/>
                <a:cs typeface="American Typewriter"/>
              </a:rPr>
              <a:t>to improve the translation of research from journals to multiple stakeholders. Possible workshops with journalists have been discussed, but there has been little progress.</a:t>
            </a:r>
          </a:p>
        </p:txBody>
      </p:sp>
    </p:spTree>
  </p:cSld>
  <p:clrMapOvr>
    <a:masterClrMapping/>
  </p:clrMapOvr>
  <p:transition spd="med">
    <p:dissolve/>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455614"/>
            <a:ext cx="8519159" cy="463582"/>
          </a:xfrm>
        </p:spPr>
        <p:txBody>
          <a:bodyPr/>
          <a:lstStyle/>
          <a:p>
            <a:r>
              <a:rPr lang="en-US" dirty="0" smtClean="0"/>
              <a:t>Future Targets (cont.)</a:t>
            </a:r>
            <a:endParaRPr lang="en-US" dirty="0"/>
          </a:p>
        </p:txBody>
      </p:sp>
      <p:sp>
        <p:nvSpPr>
          <p:cNvPr id="4" name="Rectangle 3"/>
          <p:cNvSpPr/>
          <p:nvPr/>
        </p:nvSpPr>
        <p:spPr>
          <a:xfrm>
            <a:off x="320040" y="1269966"/>
            <a:ext cx="8519160" cy="4708981"/>
          </a:xfrm>
          <a:prstGeom prst="rect">
            <a:avLst/>
          </a:prstGeom>
        </p:spPr>
        <p:txBody>
          <a:bodyPr wrap="square">
            <a:spAutoFit/>
          </a:bodyPr>
          <a:lstStyle/>
          <a:p>
            <a:pPr>
              <a:spcAft>
                <a:spcPts val="2400"/>
              </a:spcAft>
              <a:buFont typeface="Arial"/>
              <a:buChar char="•"/>
            </a:pPr>
            <a:r>
              <a:rPr lang="en-US" sz="2000" dirty="0" smtClean="0">
                <a:latin typeface="American Typewriter"/>
                <a:cs typeface="American Typewriter"/>
              </a:rPr>
              <a:t>All partners pleased with opportunity to be involved are grateful for </a:t>
            </a:r>
            <a:r>
              <a:rPr lang="en-US" sz="2000" b="1" dirty="0" smtClean="0">
                <a:solidFill>
                  <a:schemeClr val="accent1">
                    <a:lumMod val="75000"/>
                  </a:schemeClr>
                </a:solidFill>
                <a:latin typeface="American Typewriter"/>
                <a:cs typeface="American Typewriter"/>
              </a:rPr>
              <a:t>continued NIH funding </a:t>
            </a:r>
            <a:r>
              <a:rPr lang="en-US" sz="2000" dirty="0" smtClean="0">
                <a:latin typeface="American Typewriter"/>
                <a:cs typeface="American Typewriter"/>
              </a:rPr>
              <a:t>and leadership and the support of the Council of Science Editors.</a:t>
            </a:r>
          </a:p>
          <a:p>
            <a:pPr>
              <a:spcAft>
                <a:spcPts val="2400"/>
              </a:spcAft>
              <a:buFont typeface="Arial"/>
              <a:buChar char="•"/>
            </a:pPr>
            <a:r>
              <a:rPr lang="en-US" sz="2000" dirty="0" smtClean="0">
                <a:latin typeface="American Typewriter"/>
                <a:cs typeface="American Typewriter"/>
              </a:rPr>
              <a:t>Established journal partners have managed to </a:t>
            </a:r>
            <a:r>
              <a:rPr lang="en-US" sz="2000" b="1" dirty="0" smtClean="0">
                <a:solidFill>
                  <a:schemeClr val="accent1">
                    <a:lumMod val="75000"/>
                  </a:schemeClr>
                </a:solidFill>
                <a:latin typeface="American Typewriter"/>
                <a:cs typeface="American Typewriter"/>
              </a:rPr>
              <a:t>sustain improvements gained </a:t>
            </a:r>
            <a:r>
              <a:rPr lang="en-US" sz="2000" dirty="0" smtClean="0">
                <a:latin typeface="American Typewriter"/>
                <a:cs typeface="American Typewriter"/>
              </a:rPr>
              <a:t>since start of project and have continued to show improvements in many directions. </a:t>
            </a:r>
          </a:p>
          <a:p>
            <a:pPr>
              <a:spcAft>
                <a:spcPts val="2400"/>
              </a:spcAft>
              <a:buFont typeface="Arial"/>
              <a:buChar char="•"/>
            </a:pPr>
            <a:r>
              <a:rPr lang="en-US" sz="2000" b="1" dirty="0" smtClean="0">
                <a:solidFill>
                  <a:schemeClr val="accent1">
                    <a:lumMod val="75000"/>
                  </a:schemeClr>
                </a:solidFill>
                <a:latin typeface="American Typewriter"/>
                <a:cs typeface="American Typewriter"/>
              </a:rPr>
              <a:t>New journal partners continue to learn from experience of established partners</a:t>
            </a:r>
            <a:r>
              <a:rPr lang="en-US" sz="2000" dirty="0" smtClean="0">
                <a:latin typeface="American Typewriter"/>
                <a:cs typeface="American Typewriter"/>
              </a:rPr>
              <a:t>. </a:t>
            </a:r>
          </a:p>
          <a:p>
            <a:pPr>
              <a:spcAft>
                <a:spcPts val="2400"/>
              </a:spcAft>
              <a:buFont typeface="Arial"/>
              <a:buChar char="•"/>
            </a:pPr>
            <a:r>
              <a:rPr lang="en-US" sz="2000" dirty="0" smtClean="0">
                <a:latin typeface="American Typewriter"/>
                <a:cs typeface="American Typewriter"/>
              </a:rPr>
              <a:t>All partners working together enthusiastically and effectively and with continued support from the NIH and the Council of Science Editors, </a:t>
            </a:r>
            <a:r>
              <a:rPr lang="en-US" sz="2000" b="1" dirty="0" smtClean="0">
                <a:solidFill>
                  <a:schemeClr val="accent1">
                    <a:lumMod val="75000"/>
                  </a:schemeClr>
                </a:solidFill>
                <a:latin typeface="American Typewriter"/>
                <a:cs typeface="American Typewriter"/>
              </a:rPr>
              <a:t>further progress toward accomplishing partnership goals is expected</a:t>
            </a:r>
            <a:r>
              <a:rPr lang="en-US" sz="2000" dirty="0" smtClean="0">
                <a:latin typeface="American Typewriter"/>
                <a:cs typeface="American Typewriter"/>
              </a:rPr>
              <a:t>.</a:t>
            </a:r>
            <a:endParaRPr lang="en-US" sz="2000" dirty="0">
              <a:latin typeface="American Typewriter"/>
              <a:cs typeface="American Typewriter"/>
            </a:endParaRPr>
          </a:p>
        </p:txBody>
      </p:sp>
    </p:spTree>
  </p:cSld>
  <p:clrMapOvr>
    <a:masterClrMapping/>
  </p:clrMapOvr>
  <p:transition spd="med">
    <p:dissolv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James </a:t>
            </a:r>
            <a:r>
              <a:rPr lang="en-US" dirty="0" err="1" smtClean="0"/>
              <a:t>Tumwine</a:t>
            </a:r>
            <a:endParaRPr lang="en-US" dirty="0"/>
          </a:p>
        </p:txBody>
      </p:sp>
      <p:sp>
        <p:nvSpPr>
          <p:cNvPr id="5" name="Subtitle 4"/>
          <p:cNvSpPr>
            <a:spLocks noGrp="1"/>
          </p:cNvSpPr>
          <p:nvPr>
            <p:ph type="subTitle" idx="1"/>
          </p:nvPr>
        </p:nvSpPr>
        <p:spPr/>
        <p:txBody>
          <a:bodyPr>
            <a:noAutofit/>
          </a:bodyPr>
          <a:lstStyle/>
          <a:p>
            <a:pPr algn="ctr"/>
            <a:r>
              <a:rPr lang="en-US" sz="4800" dirty="0" smtClean="0">
                <a:solidFill>
                  <a:srgbClr val="800000"/>
                </a:solidFill>
                <a:latin typeface="American Typewriter"/>
                <a:cs typeface="American Typewriter"/>
              </a:rPr>
              <a:t>“Take a bold step. Experiment! If you don't move with the world, it will leave you behind.”</a:t>
            </a:r>
            <a:endParaRPr lang="en-US" sz="4800" dirty="0">
              <a:solidFill>
                <a:srgbClr val="800000"/>
              </a:solidFill>
              <a:latin typeface="American Typewriter"/>
              <a:cs typeface="American Typewriter"/>
            </a:endParaRPr>
          </a:p>
        </p:txBody>
      </p:sp>
    </p:spTree>
  </p:cSld>
  <p:clrMapOvr>
    <a:masterClrMapping/>
  </p:clrMapOvr>
  <p:transition spd="med">
    <p:dissolv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a:defRPr/>
            </a:pPr>
            <a:r>
              <a:rPr lang="en-US" dirty="0" smtClean="0">
                <a:cs typeface="+mj-cs"/>
              </a:rPr>
              <a:t>Mission of AJPP</a:t>
            </a:r>
          </a:p>
        </p:txBody>
      </p:sp>
      <p:sp>
        <p:nvSpPr>
          <p:cNvPr id="637955" name="Rectangle 3"/>
          <p:cNvSpPr>
            <a:spLocks noGrp="1" noChangeArrowheads="1"/>
          </p:cNvSpPr>
          <p:nvPr>
            <p:ph type="body" idx="1"/>
          </p:nvPr>
        </p:nvSpPr>
        <p:spPr>
          <a:xfrm>
            <a:off x="320040" y="1779588"/>
            <a:ext cx="8519160" cy="4346575"/>
          </a:xfrm>
        </p:spPr>
        <p:txBody>
          <a:bodyPr>
            <a:normAutofit/>
          </a:bodyPr>
          <a:lstStyle/>
          <a:p>
            <a:pPr>
              <a:defRPr/>
            </a:pPr>
            <a:r>
              <a:rPr lang="en-US" sz="3600" dirty="0" smtClean="0">
                <a:latin typeface="American Typewriter"/>
                <a:cs typeface="American Typewriter"/>
              </a:rPr>
              <a:t>Promote </a:t>
            </a:r>
            <a:r>
              <a:rPr lang="en-US" sz="3600" dirty="0" smtClean="0">
                <a:solidFill>
                  <a:srgbClr val="800000"/>
                </a:solidFill>
                <a:latin typeface="American Typewriter"/>
                <a:cs typeface="American Typewriter"/>
              </a:rPr>
              <a:t>publication excellence </a:t>
            </a:r>
            <a:r>
              <a:rPr lang="en-US" sz="3600" dirty="0" smtClean="0">
                <a:latin typeface="American Typewriter"/>
                <a:cs typeface="American Typewriter"/>
              </a:rPr>
              <a:t>in African health &amp; medical journals </a:t>
            </a:r>
          </a:p>
          <a:p>
            <a:pPr>
              <a:defRPr/>
            </a:pPr>
            <a:r>
              <a:rPr lang="en-US" sz="3600" dirty="0" smtClean="0">
                <a:latin typeface="American Typewriter"/>
                <a:cs typeface="American Typewriter"/>
              </a:rPr>
              <a:t>Allow for </a:t>
            </a:r>
            <a:r>
              <a:rPr lang="en-US" sz="3600" dirty="0" smtClean="0">
                <a:solidFill>
                  <a:srgbClr val="800000"/>
                </a:solidFill>
                <a:latin typeface="American Typewriter"/>
                <a:cs typeface="American Typewriter"/>
              </a:rPr>
              <a:t>wider dissemination </a:t>
            </a:r>
            <a:r>
              <a:rPr lang="en-US" sz="3600" dirty="0" smtClean="0">
                <a:latin typeface="American Typewriter"/>
                <a:cs typeface="American Typewriter"/>
              </a:rPr>
              <a:t>of African research results</a:t>
            </a:r>
          </a:p>
        </p:txBody>
      </p:sp>
    </p:spTree>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3266" name="Rectangle 2"/>
          <p:cNvSpPr>
            <a:spLocks noGrp="1" noChangeArrowheads="1"/>
          </p:cNvSpPr>
          <p:nvPr>
            <p:ph type="title"/>
          </p:nvPr>
        </p:nvSpPr>
        <p:spPr>
          <a:xfrm>
            <a:off x="711200" y="228600"/>
            <a:ext cx="7772400" cy="1143000"/>
          </a:xfrm>
        </p:spPr>
        <p:txBody>
          <a:bodyPr/>
          <a:lstStyle/>
          <a:p>
            <a:pPr>
              <a:defRPr/>
            </a:pPr>
            <a:r>
              <a:rPr lang="en-US" sz="4000" dirty="0" smtClean="0">
                <a:cs typeface="+mj-cs"/>
              </a:rPr>
              <a:t>African Journal Partnership Project (AJPP)</a:t>
            </a:r>
          </a:p>
        </p:txBody>
      </p:sp>
      <p:pic>
        <p:nvPicPr>
          <p:cNvPr id="5123" name="Picture 4" descr="flight_map"/>
          <p:cNvPicPr>
            <a:picLocks noChangeAspect="1" noChangeArrowheads="1"/>
          </p:cNvPicPr>
          <p:nvPr/>
        </p:nvPicPr>
        <p:blipFill>
          <a:blip r:embed="rId3"/>
          <a:srcRect b="4587"/>
          <a:stretch>
            <a:fillRect/>
          </a:stretch>
        </p:blipFill>
        <p:spPr bwMode="auto">
          <a:xfrm>
            <a:off x="1669333" y="1779588"/>
            <a:ext cx="5805334" cy="4670882"/>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a:defRPr/>
            </a:pPr>
            <a:r>
              <a:rPr lang="en-US" dirty="0" smtClean="0">
                <a:cs typeface="+mj-cs"/>
              </a:rPr>
              <a:t>Objectives</a:t>
            </a:r>
          </a:p>
        </p:txBody>
      </p:sp>
      <p:sp>
        <p:nvSpPr>
          <p:cNvPr id="638979" name="Rectangle 3"/>
          <p:cNvSpPr>
            <a:spLocks noGrp="1" noChangeArrowheads="1"/>
          </p:cNvSpPr>
          <p:nvPr>
            <p:ph type="body" idx="1"/>
          </p:nvPr>
        </p:nvSpPr>
        <p:spPr>
          <a:xfrm>
            <a:off x="320040" y="1751678"/>
            <a:ext cx="8519160" cy="4496722"/>
          </a:xfrm>
        </p:spPr>
        <p:txBody>
          <a:bodyPr>
            <a:normAutofit fontScale="92500" lnSpcReduction="10000"/>
          </a:bodyPr>
          <a:lstStyle/>
          <a:p>
            <a:pPr>
              <a:lnSpc>
                <a:spcPct val="90000"/>
              </a:lnSpc>
            </a:pPr>
            <a:r>
              <a:rPr lang="en-US" sz="2800" dirty="0">
                <a:latin typeface="American Typewriter"/>
                <a:cs typeface="American Typewriter"/>
              </a:rPr>
              <a:t>Facilitate the </a:t>
            </a:r>
            <a:r>
              <a:rPr lang="en-US" sz="2800" dirty="0">
                <a:solidFill>
                  <a:srgbClr val="800000"/>
                </a:solidFill>
                <a:latin typeface="American Typewriter"/>
                <a:cs typeface="American Typewriter"/>
              </a:rPr>
              <a:t>collaboration </a:t>
            </a:r>
            <a:r>
              <a:rPr lang="en-US" sz="2800" dirty="0">
                <a:latin typeface="American Typewriter"/>
                <a:cs typeface="American Typewriter"/>
              </a:rPr>
              <a:t>of African health and medical journal editors with </a:t>
            </a:r>
            <a:r>
              <a:rPr lang="en-US" sz="2800" dirty="0">
                <a:solidFill>
                  <a:srgbClr val="800000"/>
                </a:solidFill>
                <a:latin typeface="American Typewriter"/>
                <a:cs typeface="American Typewriter"/>
              </a:rPr>
              <a:t>counterparts </a:t>
            </a:r>
            <a:r>
              <a:rPr lang="en-US" sz="2800" dirty="0">
                <a:latin typeface="American Typewriter"/>
                <a:cs typeface="American Typewriter"/>
              </a:rPr>
              <a:t>in international journals</a:t>
            </a:r>
          </a:p>
          <a:p>
            <a:pPr>
              <a:lnSpc>
                <a:spcPct val="90000"/>
              </a:lnSpc>
            </a:pPr>
            <a:r>
              <a:rPr lang="en-US" sz="2800" dirty="0">
                <a:latin typeface="American Typewriter"/>
                <a:cs typeface="American Typewriter"/>
              </a:rPr>
              <a:t>Improve the </a:t>
            </a:r>
            <a:r>
              <a:rPr lang="en-US" sz="2800" dirty="0">
                <a:solidFill>
                  <a:srgbClr val="800000"/>
                </a:solidFill>
                <a:latin typeface="American Typewriter"/>
                <a:cs typeface="American Typewriter"/>
              </a:rPr>
              <a:t>technical production capability </a:t>
            </a:r>
            <a:r>
              <a:rPr lang="en-US" sz="2800" dirty="0">
                <a:latin typeface="American Typewriter"/>
                <a:cs typeface="American Typewriter"/>
              </a:rPr>
              <a:t>of African journals</a:t>
            </a:r>
          </a:p>
          <a:p>
            <a:pPr>
              <a:lnSpc>
                <a:spcPct val="90000"/>
              </a:lnSpc>
            </a:pPr>
            <a:r>
              <a:rPr lang="en-US" sz="2800" dirty="0">
                <a:latin typeface="American Typewriter"/>
                <a:cs typeface="American Typewriter"/>
              </a:rPr>
              <a:t>Support the </a:t>
            </a:r>
            <a:r>
              <a:rPr lang="en-US" sz="2800" dirty="0">
                <a:solidFill>
                  <a:srgbClr val="800000"/>
                </a:solidFill>
                <a:latin typeface="American Typewriter"/>
                <a:cs typeface="American Typewriter"/>
              </a:rPr>
              <a:t>training </a:t>
            </a:r>
            <a:r>
              <a:rPr lang="en-US" sz="2800" dirty="0">
                <a:latin typeface="American Typewriter"/>
                <a:cs typeface="American Typewriter"/>
              </a:rPr>
              <a:t>of writers, reviewers, and journalists</a:t>
            </a:r>
          </a:p>
          <a:p>
            <a:pPr>
              <a:lnSpc>
                <a:spcPct val="90000"/>
              </a:lnSpc>
            </a:pPr>
            <a:r>
              <a:rPr lang="en-US" sz="2800" dirty="0">
                <a:latin typeface="American Typewriter"/>
                <a:cs typeface="American Typewriter"/>
              </a:rPr>
              <a:t>Encourage the editors in planning for </a:t>
            </a:r>
            <a:r>
              <a:rPr lang="en-US" sz="2800" dirty="0">
                <a:solidFill>
                  <a:srgbClr val="800000"/>
                </a:solidFill>
                <a:latin typeface="American Typewriter"/>
                <a:cs typeface="American Typewriter"/>
              </a:rPr>
              <a:t>succession and sustainability</a:t>
            </a:r>
          </a:p>
          <a:p>
            <a:pPr>
              <a:lnSpc>
                <a:spcPct val="90000"/>
              </a:lnSpc>
            </a:pPr>
            <a:r>
              <a:rPr lang="en-US" sz="2800" dirty="0">
                <a:latin typeface="American Typewriter"/>
                <a:cs typeface="American Typewriter"/>
              </a:rPr>
              <a:t>Help journals earn acceptance for </a:t>
            </a:r>
            <a:r>
              <a:rPr lang="en-US" sz="2800" dirty="0">
                <a:solidFill>
                  <a:srgbClr val="800000"/>
                </a:solidFill>
                <a:latin typeface="American Typewriter"/>
                <a:cs typeface="American Typewriter"/>
              </a:rPr>
              <a:t>indexing </a:t>
            </a:r>
            <a:r>
              <a:rPr lang="en-US" sz="2800" dirty="0">
                <a:latin typeface="American Typewriter"/>
                <a:cs typeface="American Typewriter"/>
              </a:rPr>
              <a:t>into Medline and other major indexes</a:t>
            </a:r>
          </a:p>
          <a:p>
            <a:pPr>
              <a:lnSpc>
                <a:spcPct val="90000"/>
              </a:lnSpc>
            </a:pPr>
            <a:endParaRPr lang="en-US" sz="2800" dirty="0">
              <a:latin typeface="American Typewriter"/>
              <a:cs typeface="American Typewriter"/>
            </a:endParaRPr>
          </a:p>
          <a:p>
            <a:pPr>
              <a:lnSpc>
                <a:spcPct val="90000"/>
              </a:lnSpc>
            </a:pPr>
            <a:endParaRPr lang="en-US" sz="2800" dirty="0">
              <a:latin typeface="American Typewriter"/>
              <a:cs typeface="American Typewriter"/>
            </a:endParaRPr>
          </a:p>
        </p:txBody>
      </p:sp>
    </p:spTree>
  </p:cSld>
  <p:clrMapOvr>
    <a:masterClrMapping/>
  </p:clrMapOvr>
  <p:transition spd="med">
    <p:dissolve/>
  </p:transition>
  <p:timing>
    <p:tnLst>
      <p:par>
        <p:cTn id="1" dur="indefinite" restart="never" nodeType="tmRoot"/>
      </p:par>
    </p:tnLst>
  </p:timing>
</p:sld>
</file>

<file path=ppt/theme/theme1.xml><?xml version="1.0" encoding="utf-8"?>
<a:theme xmlns:a="http://schemas.openxmlformats.org/drawingml/2006/main" name="julia">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Codex">
      <a:majorFont>
        <a:latin typeface="Calisto MT"/>
        <a:ea typeface=""/>
        <a:cs typeface=""/>
        <a:font script="Jpan" typeface="ＭＳ 明朝"/>
      </a:majorFont>
      <a:minorFont>
        <a:latin typeface="Calisto MT"/>
        <a:ea typeface=""/>
        <a:cs typeface=""/>
        <a:font script="Jpan" typeface="ＭＳ 明朝"/>
      </a:minorFont>
    </a:fontScheme>
    <a:fmtScheme name="Codex">
      <a:fillStyleLst>
        <a:solidFill>
          <a:schemeClr val="phClr"/>
        </a:solidFill>
        <a:gradFill rotWithShape="1">
          <a:gsLst>
            <a:gs pos="0">
              <a:schemeClr val="phClr">
                <a:tint val="100000"/>
                <a:shade val="60000"/>
                <a:satMod val="135000"/>
              </a:schemeClr>
            </a:gs>
            <a:gs pos="100000">
              <a:schemeClr val="phClr">
                <a:tint val="100000"/>
                <a:shade val="94000"/>
                <a:satMod val="135000"/>
              </a:schemeClr>
            </a:gs>
          </a:gsLst>
          <a:lin ang="16200000" scaled="1"/>
        </a:gradFill>
        <a:gradFill rotWithShape="1">
          <a:gsLst>
            <a:gs pos="0">
              <a:schemeClr val="phClr">
                <a:shade val="51000"/>
                <a:alpha val="90000"/>
                <a:satMod val="115000"/>
              </a:schemeClr>
            </a:gs>
            <a:gs pos="100000">
              <a:schemeClr val="phClr">
                <a:shade val="94000"/>
                <a:alpha val="90000"/>
                <a:satMod val="135000"/>
              </a:schemeClr>
            </a:gs>
          </a:gsLst>
          <a:lin ang="5400000" scaled="1"/>
        </a:gradFill>
      </a:fillStyleLst>
      <a:lnStyleLst>
        <a:ln w="15875" cap="flat" cmpd="sng" algn="ctr">
          <a:solidFill>
            <a:schemeClr val="phClr">
              <a:shade val="95000"/>
              <a:satMod val="105000"/>
            </a:schemeClr>
          </a:solidFill>
          <a:prstDash val="solid"/>
        </a:ln>
        <a:ln w="34925"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effectStyle>
        <a:effectStyle>
          <a:effectLst>
            <a:outerShdw blurRad="50800" dist="12700" dir="5400000" rotWithShape="0">
              <a:srgbClr val="525252">
                <a:alpha val="85000"/>
              </a:srgbClr>
            </a:outerShdw>
          </a:effectLst>
          <a:scene3d>
            <a:camera prst="orthographicFront">
              <a:rot lat="0" lon="0" rev="0"/>
            </a:camera>
            <a:lightRig rig="sunrise" dir="t">
              <a:rot lat="0" lon="0" rev="6000000"/>
            </a:lightRig>
          </a:scene3d>
          <a:sp3d prstMaterial="matte">
            <a:bevelT w="50800" h="4445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2536</TotalTime>
  <Words>1871</Words>
  <Application>Microsoft Macintosh PowerPoint</Application>
  <PresentationFormat>On-screen Show (4:3)</PresentationFormat>
  <Paragraphs>245</Paragraphs>
  <Slides>63</Slides>
  <Notes>11</Notes>
  <HiddenSlides>0</HiddenSlides>
  <MMClips>0</MMClips>
  <ScaleCrop>false</ScaleCrop>
  <HeadingPairs>
    <vt:vector size="6" baseType="variant">
      <vt:variant>
        <vt:lpstr>Design Template</vt:lpstr>
      </vt:variant>
      <vt:variant>
        <vt:i4>1</vt:i4>
      </vt:variant>
      <vt:variant>
        <vt:lpstr>Links</vt:lpstr>
      </vt:variant>
      <vt:variant>
        <vt:i4>1</vt:i4>
      </vt:variant>
      <vt:variant>
        <vt:lpstr>Slide Titles</vt:lpstr>
      </vt:variant>
      <vt:variant>
        <vt:i4>63</vt:i4>
      </vt:variant>
    </vt:vector>
  </HeadingPairs>
  <TitlesOfParts>
    <vt:vector size="65" baseType="lpstr">
      <vt:lpstr>julia</vt:lpstr>
      <vt:lpstr>Document2!OLE_LINK3</vt:lpstr>
      <vt:lpstr>African Journal Partnership Project </vt:lpstr>
      <vt:lpstr>Slide 2</vt:lpstr>
      <vt:lpstr>African Journal Partnership Project </vt:lpstr>
      <vt:lpstr>African Journal Partnership Project </vt:lpstr>
      <vt:lpstr>Motivation</vt:lpstr>
      <vt:lpstr>History</vt:lpstr>
      <vt:lpstr>Mission of AJPP</vt:lpstr>
      <vt:lpstr>African Journal Partnership Project (AJPP)</vt:lpstr>
      <vt:lpstr>Objectives</vt:lpstr>
      <vt:lpstr>Funding</vt:lpstr>
      <vt:lpstr>Leveraging Funding</vt:lpstr>
      <vt:lpstr>Partnerships</vt:lpstr>
      <vt:lpstr>Journal Partnerships</vt:lpstr>
      <vt:lpstr>Journal Partnerships</vt:lpstr>
      <vt:lpstr>Journal Partnerships</vt:lpstr>
      <vt:lpstr>Journal Partnerships</vt:lpstr>
      <vt:lpstr>Journal Partnerships</vt:lpstr>
      <vt:lpstr>Journal Partnerships</vt:lpstr>
      <vt:lpstr>Participants (June 2011)</vt:lpstr>
      <vt:lpstr>Participants (June 2011)</vt:lpstr>
      <vt:lpstr>Participants (June 2011)</vt:lpstr>
      <vt:lpstr>Slide 22</vt:lpstr>
      <vt:lpstr>AJPP Meeting at NIH April 28-29 2011</vt:lpstr>
      <vt:lpstr>April 2011</vt:lpstr>
      <vt:lpstr>April 2011</vt:lpstr>
      <vt:lpstr>April 2011</vt:lpstr>
      <vt:lpstr>April 2011</vt:lpstr>
      <vt:lpstr>April 2011</vt:lpstr>
      <vt:lpstr>Network of African Medical Librarians  and Deans</vt:lpstr>
      <vt:lpstr>You Tube Videos "Finding, Organising, and Using Medical Information”</vt:lpstr>
      <vt:lpstr>March 2011</vt:lpstr>
      <vt:lpstr>Slide 32</vt:lpstr>
      <vt:lpstr>Journal Publication: African Journal of Health Sciences </vt:lpstr>
      <vt:lpstr>Journal Publication: African Journal of Health Sciences </vt:lpstr>
      <vt:lpstr>Journal Publication: African Journal of Health Sciences </vt:lpstr>
      <vt:lpstr>Journal Publication: African Journal of Health Sciences </vt:lpstr>
      <vt:lpstr>Needs &amp; Progress</vt:lpstr>
      <vt:lpstr>Needs &amp; Progress (cont.)</vt:lpstr>
      <vt:lpstr>Needs &amp; Progress (cont.)</vt:lpstr>
      <vt:lpstr>Needs &amp; Progress (cont.)</vt:lpstr>
      <vt:lpstr>Needs and Progress (cont.)</vt:lpstr>
      <vt:lpstr>Needs &amp; Progress (cont.)</vt:lpstr>
      <vt:lpstr>Publications Success</vt:lpstr>
      <vt:lpstr>Slide 44</vt:lpstr>
      <vt:lpstr>Open Access</vt:lpstr>
      <vt:lpstr>Slide 46</vt:lpstr>
      <vt:lpstr>Slide 47</vt:lpstr>
      <vt:lpstr>Slide 48</vt:lpstr>
      <vt:lpstr>Slide 49</vt:lpstr>
      <vt:lpstr>Slide 50</vt:lpstr>
      <vt:lpstr>Slide 51</vt:lpstr>
      <vt:lpstr>Slide 52</vt:lpstr>
      <vt:lpstr>Slide 53</vt:lpstr>
      <vt:lpstr>Conclusions</vt:lpstr>
      <vt:lpstr>Conclusions (cont.)</vt:lpstr>
      <vt:lpstr>Christine Kanyengo, Zambia Medical Journal, University of Zambia</vt:lpstr>
      <vt:lpstr>Sara Mbaga, African Health Sciences, Makerere University, Uganda</vt:lpstr>
      <vt:lpstr>Lessons Learned </vt:lpstr>
      <vt:lpstr>Lessons Learned (cont.)</vt:lpstr>
      <vt:lpstr>Issues to Consider</vt:lpstr>
      <vt:lpstr>Future Targets </vt:lpstr>
      <vt:lpstr>Future Targets (cont.)</vt:lpstr>
      <vt:lpstr>James Tumwine</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NLM Outreach in Africa</dc:title>
  <dc:creator>Susan Buyer</dc:creator>
  <cp:lastModifiedBy>Susan Buyer</cp:lastModifiedBy>
  <cp:revision>51</cp:revision>
  <dcterms:created xsi:type="dcterms:W3CDTF">2011-09-19T16:18:07Z</dcterms:created>
  <dcterms:modified xsi:type="dcterms:W3CDTF">2011-09-19T16:27:49Z</dcterms:modified>
</cp:coreProperties>
</file>